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72" r:id="rId3"/>
    <p:sldId id="274" r:id="rId4"/>
    <p:sldId id="258" r:id="rId5"/>
    <p:sldId id="11089908" r:id="rId6"/>
    <p:sldId id="11089795" r:id="rId7"/>
    <p:sldId id="11089796" r:id="rId8"/>
    <p:sldId id="11089909" r:id="rId9"/>
    <p:sldId id="11089910" r:id="rId10"/>
    <p:sldId id="11089911" r:id="rId11"/>
    <p:sldId id="11089912" r:id="rId12"/>
    <p:sldId id="11089913" r:id="rId13"/>
    <p:sldId id="11089914" r:id="rId14"/>
    <p:sldId id="11089915" r:id="rId15"/>
    <p:sldId id="11089916" r:id="rId16"/>
    <p:sldId id="11089917" r:id="rId17"/>
    <p:sldId id="11089803" r:id="rId18"/>
    <p:sldId id="11089811" r:id="rId19"/>
    <p:sldId id="11089812" r:id="rId20"/>
    <p:sldId id="11089918" r:id="rId21"/>
    <p:sldId id="11089862" r:id="rId22"/>
    <p:sldId id="11089814" r:id="rId23"/>
    <p:sldId id="11089815" r:id="rId24"/>
    <p:sldId id="267"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046"/>
        <p:guide pos="38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58.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22.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4.png"/><Relationship Id="rId2" Type="http://schemas.openxmlformats.org/officeDocument/2006/relationships/tags" Target="../tags/tag21.xml"/><Relationship Id="rId10" Type="http://schemas.openxmlformats.org/officeDocument/2006/relationships/slideLayout" Target="../slideLayouts/slideLayout7.xml"/><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5.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4.png"/><Relationship Id="rId2" Type="http://schemas.openxmlformats.org/officeDocument/2006/relationships/tags" Target="../tags/tag27.xml"/><Relationship Id="rId10" Type="http://schemas.openxmlformats.org/officeDocument/2006/relationships/slideLayout" Target="../slideLayouts/slideLayout7.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1.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5.xml"/><Relationship Id="rId7" Type="http://schemas.openxmlformats.org/officeDocument/2006/relationships/image" Target="../media/image43.png"/><Relationship Id="rId6" Type="http://schemas.openxmlformats.org/officeDocument/2006/relationships/tags" Target="../tags/tag44.xml"/><Relationship Id="rId5" Type="http://schemas.openxmlformats.org/officeDocument/2006/relationships/image" Target="../media/image42.png"/><Relationship Id="rId4" Type="http://schemas.openxmlformats.org/officeDocument/2006/relationships/tags" Target="../tags/tag43.xml"/><Relationship Id="rId3" Type="http://schemas.openxmlformats.org/officeDocument/2006/relationships/image" Target="../media/image4.png"/><Relationship Id="rId2" Type="http://schemas.openxmlformats.org/officeDocument/2006/relationships/tags" Target="../tags/tag42.xml"/><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xml"/><Relationship Id="rId5" Type="http://schemas.openxmlformats.org/officeDocument/2006/relationships/image" Target="../media/image44.png"/><Relationship Id="rId4" Type="http://schemas.openxmlformats.org/officeDocument/2006/relationships/tags" Target="../tags/tag48.xml"/><Relationship Id="rId3" Type="http://schemas.openxmlformats.org/officeDocument/2006/relationships/image" Target="../media/image4.png"/><Relationship Id="rId2" Type="http://schemas.openxmlformats.org/officeDocument/2006/relationships/tags" Target="../tags/tag47.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xml"/><Relationship Id="rId5" Type="http://schemas.openxmlformats.org/officeDocument/2006/relationships/image" Target="../media/image45.png"/><Relationship Id="rId4" Type="http://schemas.openxmlformats.org/officeDocument/2006/relationships/tags" Target="../tags/tag52.xml"/><Relationship Id="rId3" Type="http://schemas.openxmlformats.org/officeDocument/2006/relationships/image" Target="../media/image4.png"/><Relationship Id="rId2" Type="http://schemas.openxmlformats.org/officeDocument/2006/relationships/tags" Target="../tags/tag51.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56.xml"/><Relationship Id="rId1" Type="http://schemas.openxmlformats.org/officeDocument/2006/relationships/tags" Target="../tags/tag5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4.png"/><Relationship Id="rId2" Type="http://schemas.openxmlformats.org/officeDocument/2006/relationships/tags" Target="../tags/tag18.xml"/><Relationship Id="rId10" Type="http://schemas.openxmlformats.org/officeDocument/2006/relationships/slideLayout" Target="../slideLayouts/slideLayout7.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25295" y="1319530"/>
            <a:ext cx="8661400" cy="2263140"/>
          </a:xfrm>
          <a:prstGeom prst="rect">
            <a:avLst/>
          </a:prstGeom>
          <a:noFill/>
        </p:spPr>
        <p:txBody>
          <a:bodyPr wrap="none" lIns="0" tIns="0" rIns="0" bIns="0" rtlCol="0" anchor="t">
            <a:noAutofit/>
          </a:bodyPr>
          <a:lstStyle/>
          <a:p>
            <a:pPr algn="ctr"/>
            <a:r>
              <a:rPr lang="zh-CN" altLang="en-US" sz="4400" dirty="0">
                <a:solidFill>
                  <a:schemeClr val="bg1"/>
                </a:solidFill>
                <a:latin typeface="+mj-ea"/>
                <a:ea typeface="+mj-ea"/>
                <a:sym typeface="+mn-ea"/>
              </a:rPr>
              <a:t>Egocentric Audio-Visual</a:t>
            </a:r>
            <a:endParaRPr lang="zh-CN" altLang="en-US" sz="4400" dirty="0">
              <a:solidFill>
                <a:schemeClr val="bg1"/>
              </a:solidFill>
              <a:latin typeface="+mj-ea"/>
              <a:ea typeface="+mj-ea"/>
              <a:sym typeface="+mn-ea"/>
            </a:endParaRPr>
          </a:p>
          <a:p>
            <a:pPr algn="ctr"/>
            <a:r>
              <a:rPr lang="zh-CN" altLang="en-US" sz="4400" dirty="0">
                <a:solidFill>
                  <a:schemeClr val="bg1"/>
                </a:solidFill>
                <a:latin typeface="+mj-ea"/>
                <a:ea typeface="+mj-ea"/>
                <a:sym typeface="+mn-ea"/>
              </a:rPr>
              <a:t> Object Localization</a:t>
            </a:r>
            <a:endParaRPr lang="zh-CN" altLang="en-US" sz="4400" dirty="0">
              <a:solidFill>
                <a:schemeClr val="bg1"/>
              </a:solidFill>
              <a:latin typeface="+mj-ea"/>
              <a:ea typeface="+mj-ea"/>
              <a:sym typeface="+mn-ea"/>
            </a:endParaRPr>
          </a:p>
        </p:txBody>
      </p:sp>
      <p:sp>
        <p:nvSpPr>
          <p:cNvPr id="4" name="文本框 3"/>
          <p:cNvSpPr txBox="1"/>
          <p:nvPr/>
        </p:nvSpPr>
        <p:spPr>
          <a:xfrm>
            <a:off x="3181349" y="3582369"/>
            <a:ext cx="5829300" cy="276860"/>
          </a:xfrm>
          <a:prstGeom prst="rect">
            <a:avLst/>
          </a:prstGeom>
          <a:noFill/>
        </p:spPr>
        <p:txBody>
          <a:bodyPr wrap="none" lIns="0" tIns="0" rIns="0" bIns="0" rtlCol="0" anchor="t">
            <a:spAutoFit/>
          </a:bodyPr>
          <a:lstStyle/>
          <a:p>
            <a:pPr algn="l"/>
            <a:r>
              <a:rPr dirty="0">
                <a:solidFill>
                  <a:schemeClr val="bg1"/>
                </a:solidFill>
                <a:latin typeface="+mn-ea"/>
                <a:sym typeface="+mn-ea"/>
              </a:rPr>
              <a:t>Chao Huang, Yapeng Tian, Anurag Kumar, Chenliang Xu</a:t>
            </a:r>
            <a:endParaRPr dirty="0">
              <a:solidFill>
                <a:schemeClr val="bg1"/>
              </a:solidFill>
              <a:latin typeface="+mn-ea"/>
              <a:sym typeface="+mn-ea"/>
            </a:endParaRPr>
          </a:p>
        </p:txBody>
      </p:sp>
      <p:sp>
        <p:nvSpPr>
          <p:cNvPr id="9" name="文本框 8"/>
          <p:cNvSpPr txBox="1"/>
          <p:nvPr/>
        </p:nvSpPr>
        <p:spPr>
          <a:xfrm>
            <a:off x="3222625" y="4164965"/>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03085" y="4164965"/>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2024-01-19</a:t>
            </a:r>
            <a:endParaRPr lang="en-US" altLang="zh-CN" sz="1600" dirty="0">
              <a:solidFill>
                <a:schemeClr val="bg1"/>
              </a:solidFill>
              <a:latin typeface="+mn-ea"/>
            </a:endParaRPr>
          </a:p>
        </p:txBody>
      </p:sp>
      <p:cxnSp>
        <p:nvCxnSpPr>
          <p:cNvPr id="13" name="直接连接符 12"/>
          <p:cNvCxnSpPr/>
          <p:nvPr/>
        </p:nvCxnSpPr>
        <p:spPr>
          <a:xfrm flipH="1">
            <a:off x="1724406" y="123599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Cascaded Feature Enhancement</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3717925" y="591756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24255"/>
                <a:ext cx="11374755" cy="1506855"/>
              </a:xfrm>
              <a:prstGeom prst="rect">
                <a:avLst/>
              </a:prstGeom>
              <a:noFill/>
            </p:spPr>
            <p:txBody>
              <a:bodyPr wrap="square" rtlCol="0">
                <a:spAutoFit/>
              </a:bodyPr>
              <a:p>
                <a:r>
                  <a:rPr sz="2000" b="1"/>
                  <a:t>Soft localization.</a:t>
                </a:r>
                <a:endParaRPr sz="2000" b="1"/>
              </a:p>
              <a:p>
                <a:r>
                  <a:t>与视图外的声音类似，视觉帧可能包含与声音无关的区域。为了学习更精确的视听关联，</a:t>
                </a:r>
                <a:r>
                  <a:rPr lang="zh-CN"/>
                  <a:t>作者</a:t>
                </a:r>
                <a:r>
                  <a:t>建议通过计算视听注意来突出更可能与屏幕上声音相关的空间区域。注意图将指示音频和视觉表示在不同空间位置之间的相关性。给定来自解缠结网络 </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oMath>
                </a14:m>
                <a:r>
                  <a:t> 的输出 </a:t>
                </a:r>
                <a14:m>
                  <m:oMath xmlns:m="http://schemas.openxmlformats.org/officeDocument/2006/math">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oMath>
                </a14:m>
                <a:r>
                  <a:t>，对其时间和频率维度应用最大池化，得到音频特征向量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𝑔</m:t>
                        </m:r>
                      </m:e>
                      <m:sub>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sub>
                    </m:sSub>
                  </m:oMath>
                </a14:m>
                <a:r>
                  <a:t>。然后在视觉特征</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𝑣</m:t>
                        </m:r>
                      </m:e>
                      <m:sub>
                        <m:r>
                          <a:rPr lang="en-US" i="1">
                            <a:latin typeface="Cambria Math" panose="02040503050406030204" charset="0"/>
                            <a:cs typeface="Cambria Math" panose="02040503050406030204" charset="0"/>
                          </a:rPr>
                          <m:t>𝑖</m:t>
                        </m:r>
                      </m:sub>
                    </m:sSub>
                  </m:oMath>
                </a14:m>
                <a:r>
                  <a:t>的每个空间位置(x,y)，计算音频和视觉特征向量之间的余弦相似度:</a:t>
                </a:r>
              </a:p>
            </p:txBody>
          </p:sp>
        </mc:Choice>
        <mc:Fallback>
          <p:sp>
            <p:nvSpPr>
              <p:cNvPr id="3" name="文本框 2"/>
              <p:cNvSpPr txBox="1">
                <a:spLocks noRot="1" noChangeAspect="1" noMove="1" noResize="1" noEditPoints="1" noAdjustHandles="1" noChangeArrowheads="1" noChangeShapeType="1" noTextEdit="1"/>
              </p:cNvSpPr>
              <p:nvPr/>
            </p:nvSpPr>
            <p:spPr>
              <a:xfrm>
                <a:off x="411480" y="1024255"/>
                <a:ext cx="11374755" cy="1506855"/>
              </a:xfrm>
              <a:prstGeom prst="rect">
                <a:avLst/>
              </a:prstGeom>
              <a:blipFill rotWithShape="1">
                <a:blip r:embed="rId4"/>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4015740" y="2531110"/>
            <a:ext cx="4159250" cy="32385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11480" y="3063875"/>
                <a:ext cx="11310620" cy="368300"/>
              </a:xfrm>
              <a:prstGeom prst="rect">
                <a:avLst/>
              </a:prstGeom>
              <a:noFill/>
            </p:spPr>
            <p:txBody>
              <a:bodyPr wrap="square" rtlCol="0">
                <a:spAutoFit/>
              </a:bodyPr>
              <a:p>
                <a:r>
                  <a:rPr lang="zh-CN" altLang="en-US"/>
                  <a:t>然后将 SOFTMAX 用于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𝑖</m:t>
                        </m:r>
                      </m:sub>
                    </m:sSub>
                  </m:oMath>
                </a14:m>
                <a:r>
                  <a:rPr lang="zh-CN" altLang="en-US"/>
                  <a:t> 以生成表示视听对应关系的软掩码。因此，每个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𝑣</m:t>
                        </m:r>
                      </m:e>
                      <m:sub>
                        <m:r>
                          <a:rPr lang="en-US" i="1">
                            <a:latin typeface="Cambria Math" panose="02040503050406030204" charset="0"/>
                            <a:cs typeface="Cambria Math" panose="02040503050406030204" charset="0"/>
                          </a:rPr>
                          <m:t>𝑖</m:t>
                        </m:r>
                      </m:sub>
                    </m:sSub>
                  </m:oMath>
                </a14:m>
                <a:r>
                  <a:rPr lang="zh-CN" altLang="en-US"/>
                  <a:t> 都可以参与计算权重：</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11480" y="3063875"/>
                <a:ext cx="11310620" cy="368300"/>
              </a:xfrm>
              <a:prstGeom prst="rect">
                <a:avLst/>
              </a:prstGeom>
              <a:blipFill rotWithShape="1">
                <a:blip r:embed="rId6"/>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7"/>
          <a:stretch>
            <a:fillRect/>
          </a:stretch>
        </p:blipFill>
        <p:spPr>
          <a:xfrm>
            <a:off x="4866640" y="3434080"/>
            <a:ext cx="2400300" cy="298450"/>
          </a:xfrm>
          <a:prstGeom prst="rect">
            <a:avLst/>
          </a:prstGeom>
        </p:spPr>
      </p:pic>
      <p:sp>
        <p:nvSpPr>
          <p:cNvPr id="4" name="文本框 3"/>
          <p:cNvSpPr txBox="1"/>
          <p:nvPr>
            <p:custDataLst>
              <p:tags r:id="rId8"/>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pic>
        <p:nvPicPr>
          <p:cNvPr id="10" name="图片 9"/>
          <p:cNvPicPr>
            <a:picLocks noChangeAspect="1"/>
          </p:cNvPicPr>
          <p:nvPr/>
        </p:nvPicPr>
        <p:blipFill>
          <a:blip r:embed="rId9"/>
          <a:stretch>
            <a:fillRect/>
          </a:stretch>
        </p:blipFill>
        <p:spPr>
          <a:xfrm>
            <a:off x="802005" y="3502025"/>
            <a:ext cx="2863850" cy="27444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Geometry-Aware Temporal Modeling</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11064240" y="580136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24255"/>
                <a:ext cx="11590020" cy="1484630"/>
              </a:xfrm>
              <a:prstGeom prst="rect">
                <a:avLst/>
              </a:prstGeom>
              <a:noFill/>
            </p:spPr>
            <p:txBody>
              <a:bodyPr wrap="square" rtlCol="0">
                <a:spAutoFit/>
              </a:bodyPr>
              <a:p>
                <a:r>
                  <a:t>虽然视觉对象是动态变化的，但周围的物理环境是持久的。因此，以自我为中心的视频中的时间变化揭示了丰富的三维几何线索，可以从不断变化的视点恢复周围的场景。在</a:t>
                </a:r>
                <a:r>
                  <a:rPr lang="zh-CN"/>
                  <a:t>文章</a:t>
                </a:r>
                <a:r>
                  <a:t>中，</a:t>
                </a:r>
                <a:r>
                  <a:rPr lang="zh-CN"/>
                  <a:t>作者并</a:t>
                </a:r>
                <a:r>
                  <a:t>不是重建 3D 结构，而是估计帧之间的相对几何变换以减轻自我运动。具体来说，</a:t>
                </a:r>
                <a:r>
                  <a:rPr lang="zh-CN"/>
                  <a:t>作者</a:t>
                </a:r>
                <a:r>
                  <a:t>在特征级别应用转换来执行几何感知的时间聚合。给定 </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b>
                      <m:sup>
                        <m:r>
                          <a:rPr lang="en-US" i="1">
                            <a:latin typeface="Cambria Math" panose="02040503050406030204" charset="0"/>
                            <a:cs typeface="Cambria Math" panose="02040503050406030204" charset="0"/>
                          </a:rPr>
                          <m:t>𝑇</m:t>
                        </m:r>
                      </m:sup>
                    </m:sSubSup>
                  </m:oMath>
                </a14:m>
                <a:r>
                  <a:t> 及其特征 </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b>
                      <m:sup>
                        <m:r>
                          <a:rPr lang="en-US" i="1">
                            <a:latin typeface="Cambria Math" panose="02040503050406030204" charset="0"/>
                            <a:cs typeface="Cambria Math" panose="02040503050406030204" charset="0"/>
                          </a:rPr>
                          <m:t>𝑇</m:t>
                        </m:r>
                      </m:sup>
                    </m:sSubSup>
                  </m:oMath>
                </a14:m>
                <a:r>
                  <a:t>，将 </a:t>
                </a:r>
                <a14:m>
                  <m:oMath xmlns:m="http://schemas.openxmlformats.org/officeDocument/2006/math">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𝑖</m:t>
                        </m:r>
                      </m:sub>
                    </m:sSub>
                  </m:oMath>
                </a14:m>
                <a:r>
                  <a:t> 作为查询，并使用相邻帧中的其他特征作为支持特征来聚合时间上下文。为清楚起见，将几何感知的时间聚合分解为几何建模</a:t>
                </a:r>
                <a:r>
                  <a:rPr lang="en-US"/>
                  <a:t>(Geometry modeling)</a:t>
                </a:r>
                <a:r>
                  <a:t>和时间聚合两部分</a:t>
                </a:r>
                <a:r>
                  <a:rPr lang="en-US"/>
                  <a:t>(Temporal aggregation)</a:t>
                </a:r>
                <a:r>
                  <a:t>。</a:t>
                </a:r>
              </a:p>
            </p:txBody>
          </p:sp>
        </mc:Choice>
        <mc:Fallback>
          <p:sp>
            <p:nvSpPr>
              <p:cNvPr id="3" name="文本框 2"/>
              <p:cNvSpPr txBox="1">
                <a:spLocks noRot="1" noChangeAspect="1" noMove="1" noResize="1" noEditPoints="1" noAdjustHandles="1" noChangeArrowheads="1" noChangeShapeType="1" noTextEdit="1"/>
              </p:cNvSpPr>
              <p:nvPr/>
            </p:nvSpPr>
            <p:spPr>
              <a:xfrm>
                <a:off x="411480" y="1024255"/>
                <a:ext cx="11590020" cy="1484630"/>
              </a:xfrm>
              <a:prstGeom prst="rect">
                <a:avLst/>
              </a:prstGeom>
              <a:blipFill rotWithShape="1">
                <a:blip r:embed="rId4"/>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665480" y="3060700"/>
            <a:ext cx="10293350" cy="3016250"/>
          </a:xfrm>
          <a:prstGeom prst="rect">
            <a:avLst/>
          </a:prstGeom>
        </p:spPr>
      </p:pic>
      <p:sp>
        <p:nvSpPr>
          <p:cNvPr id="2" name="文本框 1"/>
          <p:cNvSpPr txBox="1"/>
          <p:nvPr>
            <p:custDataLst>
              <p:tags r:id="rId6"/>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Geometry-Aware Temporal Modeling</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5022850" y="596138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24255"/>
                <a:ext cx="11590020" cy="1508125"/>
              </a:xfrm>
              <a:prstGeom prst="rect">
                <a:avLst/>
              </a:prstGeom>
              <a:noFill/>
            </p:spPr>
            <p:txBody>
              <a:bodyPr wrap="square" rtlCol="0">
                <a:spAutoFit/>
              </a:bodyPr>
              <a:p>
                <a:r>
                  <a:rPr sz="2000" b="1"/>
                  <a:t>Geometry modeling.</a:t>
                </a:r>
                <a:r>
                  <a:t>此步骤旨在计算表示帧之间的自我运动的几何变换</a:t>
                </a:r>
                <a:r>
                  <a:rPr lang="en-US"/>
                  <a:t>,</a:t>
                </a:r>
                <a:r>
                  <a:rPr lang="zh-CN" altLang="en-US"/>
                  <a:t>如下图所示</a:t>
                </a:r>
                <a:r>
                  <a:t>。</a:t>
                </a:r>
                <a:r>
                  <a:rPr lang="zh-CN"/>
                  <a:t>作者</a:t>
                </a:r>
                <a:r>
                  <a:t>发现单应性估计可以从不同的角度对齐图像，可以作为测量几何变换的一种方法。</a:t>
                </a:r>
                <a:r>
                  <a:rPr lang="zh-CN"/>
                  <a:t>作者</a:t>
                </a:r>
                <a:r>
                  <a:t>采用SIFT</a:t>
                </a:r>
                <a:r>
                  <a:rPr lang="zh-CN"/>
                  <a:t>（Scale-Invariant Feature Transform）</a:t>
                </a:r>
                <a:r>
                  <a:rPr lang="en-US"/>
                  <a:t> </a:t>
                </a:r>
                <a:r>
                  <a:t>+</a:t>
                </a:r>
                <a:r>
                  <a:rPr lang="en-US"/>
                  <a:t> </a:t>
                </a:r>
                <a:r>
                  <a:t>RANSAC</a:t>
                </a:r>
                <a:r>
                  <a:rPr lang="zh-CN"/>
                  <a:t>（Scale-Invariant Feature Transform）</a:t>
                </a:r>
                <a:r>
                  <a:t>求解单应性。具体来说，单应性是一个 3 × 3 矩阵，分别由 8 个自由度组成，分别用于尺度、平移、旋转和透视。给定查询帧</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t> 和支持帧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𝑗</m:t>
                        </m:r>
                      </m:sub>
                    </m:sSub>
                  </m:oMath>
                </a14:m>
                <a:r>
                  <a:t> ，使用 </a:t>
                </a:r>
                <a14:m>
                  <m:oMath xmlns:m="http://schemas.openxmlformats.org/officeDocument/2006/math">
                    <m:r>
                      <a:rPr lang="en-US" i="1">
                        <a:latin typeface="Cambria Math" panose="02040503050406030204" charset="0"/>
                        <a:cs typeface="Cambria Math" panose="02040503050406030204" charset="0"/>
                      </a:rPr>
                      <m:t>ℎ</m:t>
                    </m:r>
                    <m:r>
                      <a:rPr lang="en-US" i="1">
                        <a:latin typeface="Cambria Math" panose="02040503050406030204" charset="0"/>
                        <a:cs typeface="Cambria Math" panose="02040503050406030204" charset="0"/>
                      </a:rPr>
                      <m:t>(·)</m:t>
                    </m:r>
                  </m:oMath>
                </a14:m>
                <a:r>
                  <a:t> 来表示计算过程：</a:t>
                </a:r>
              </a:p>
            </p:txBody>
          </p:sp>
        </mc:Choice>
        <mc:Fallback>
          <p:sp>
            <p:nvSpPr>
              <p:cNvPr id="3" name="文本框 2"/>
              <p:cNvSpPr txBox="1">
                <a:spLocks noRot="1" noChangeAspect="1" noMove="1" noResize="1" noEditPoints="1" noAdjustHandles="1" noChangeArrowheads="1" noChangeShapeType="1" noTextEdit="1"/>
              </p:cNvSpPr>
              <p:nvPr/>
            </p:nvSpPr>
            <p:spPr>
              <a:xfrm>
                <a:off x="411480" y="1024255"/>
                <a:ext cx="11590020" cy="1508125"/>
              </a:xfrm>
              <a:prstGeom prst="rect">
                <a:avLst/>
              </a:prstGeom>
              <a:blipFill rotWithShape="1">
                <a:blip r:embed="rId4"/>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4854575" y="2255520"/>
            <a:ext cx="2019300" cy="3175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11480" y="2733675"/>
                <a:ext cx="11440795" cy="964565"/>
              </a:xfrm>
              <a:prstGeom prst="rect">
                <a:avLst/>
              </a:prstGeom>
              <a:noFill/>
            </p:spPr>
            <p:txBody>
              <a:bodyPr wrap="square" rtlCol="0">
                <a:spAutoFit/>
              </a:bodyPr>
              <a:p>
                <a:r>
                  <a:rPr lang="zh-CN" altLang="en-US"/>
                  <a:t>其中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ℋ</m:t>
                        </m:r>
                      </m:e>
                      <m:sub>
                        <m:r>
                          <a:rPr lang="en-US" altLang="zh-CN" i="1">
                            <a:latin typeface="Cambria Math" panose="02040503050406030204" charset="0"/>
                            <a:cs typeface="Cambria Math" panose="02040503050406030204" charset="0"/>
                          </a:rPr>
                          <m:t>𝑗𝑖</m:t>
                        </m:r>
                      </m:sub>
                    </m:sSub>
                  </m:oMath>
                </a14:m>
                <a:r>
                  <a:rPr lang="zh-CN" altLang="en-US"/>
                  <a:t>表示从帧</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𝑗</m:t>
                        </m:r>
                      </m:sub>
                    </m:sSub>
                  </m:oMath>
                </a14:m>
                <a:r>
                  <a:rPr lang="zh-CN" altLang="en-US"/>
                  <a:t>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rPr lang="zh-CN" altLang="en-US"/>
                  <a:t>的单应变换。通过计算单应变换，可以将其应用于特征级别，将视觉特征</a:t>
                </a:r>
                <a14:m>
                  <m:oMath xmlns:m="http://schemas.openxmlformats.org/officeDocument/2006/math">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𝑗</m:t>
                        </m:r>
                      </m:sub>
                    </m:sSub>
                  </m:oMath>
                </a14:m>
                <a:r>
                  <a:rPr lang="zh-CN" altLang="en-US"/>
                  <a:t>转换为</a:t>
                </a:r>
                <a14:m>
                  <m:oMath xmlns:m="http://schemas.openxmlformats.org/officeDocument/2006/math">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𝑗𝑖</m:t>
                        </m:r>
                      </m:sub>
                    </m:sSub>
                  </m:oMath>
                </a14:m>
                <a:r>
                  <a:rPr lang="zh-CN" altLang="en-US"/>
                  <a:t>。在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rPr lang="zh-CN" altLang="en-US"/>
                  <a:t>的视角下，</a:t>
                </a:r>
                <a14:m>
                  <m:oMath xmlns:m="http://schemas.openxmlformats.org/officeDocument/2006/math">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𝑗𝑖</m:t>
                        </m:r>
                      </m:sub>
                    </m:sSub>
                  </m:oMath>
                </a14:m>
                <a:r>
                  <a:rPr lang="zh-CN" altLang="en-US"/>
                  <a:t>是无自我运动的。由于特征图的分辨率与原始帧大小相比按比例缩小，因此还应使用相同的缩放因子对单应矩阵 </a:t>
                </a:r>
                <a14:m>
                  <m:oMath xmlns:m="http://schemas.openxmlformats.org/officeDocument/2006/math">
                    <m:r>
                      <a:rPr lang="en-US" altLang="zh-CN" i="1">
                        <a:latin typeface="Cambria Math" panose="02040503050406030204" charset="0"/>
                        <a:cs typeface="Cambria Math" panose="02040503050406030204" charset="0"/>
                      </a:rPr>
                      <m:t>ℋ</m:t>
                    </m:r>
                  </m:oMath>
                </a14:m>
                <a:r>
                  <a:rPr lang="zh-CN" altLang="en-US"/>
                  <a:t> 进行下采样。特征变换可以写成：</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411480" y="2733675"/>
                <a:ext cx="11440795" cy="964565"/>
              </a:xfrm>
              <a:prstGeom prst="rect">
                <a:avLst/>
              </a:prstGeom>
              <a:blipFill rotWithShape="1">
                <a:blip r:embed="rId6"/>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7"/>
          <a:stretch>
            <a:fillRect/>
          </a:stretch>
        </p:blipFill>
        <p:spPr>
          <a:xfrm>
            <a:off x="5022850" y="3698240"/>
            <a:ext cx="1682750" cy="342900"/>
          </a:xfrm>
          <a:prstGeom prst="rect">
            <a:avLst/>
          </a:prstGeom>
        </p:spPr>
      </p:pic>
      <p:pic>
        <p:nvPicPr>
          <p:cNvPr id="12" name="图片 11"/>
          <p:cNvPicPr>
            <a:picLocks noChangeAspect="1"/>
          </p:cNvPicPr>
          <p:nvPr/>
        </p:nvPicPr>
        <p:blipFill>
          <a:blip r:embed="rId8"/>
          <a:stretch>
            <a:fillRect/>
          </a:stretch>
        </p:blipFill>
        <p:spPr>
          <a:xfrm>
            <a:off x="471805" y="4071620"/>
            <a:ext cx="4469130" cy="2244725"/>
          </a:xfrm>
          <a:prstGeom prst="rect">
            <a:avLst/>
          </a:prstGeom>
        </p:spPr>
      </p:pic>
      <p:sp>
        <p:nvSpPr>
          <p:cNvPr id="10" name="文本框 9"/>
          <p:cNvSpPr txBox="1"/>
          <p:nvPr>
            <p:custDataLst>
              <p:tags r:id="rId9"/>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Geometry-Aware Temporal Modeling</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7324725" y="589089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17905"/>
                <a:ext cx="11590020" cy="712470"/>
              </a:xfrm>
              <a:prstGeom prst="rect">
                <a:avLst/>
              </a:prstGeom>
              <a:noFill/>
            </p:spPr>
            <p:txBody>
              <a:bodyPr wrap="square" rtlCol="0">
                <a:spAutoFit/>
              </a:bodyPr>
              <a:p>
                <a:r>
                  <a:rPr sz="2000" b="1"/>
                  <a:t>Temporal aggregation.</a:t>
                </a:r>
                <a:r>
                  <a:t>对于查询特征 </a:t>
                </a:r>
                <a14:m>
                  <m:oMath xmlns:m="http://schemas.openxmlformats.org/officeDocument/2006/math">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𝑖</m:t>
                        </m:r>
                      </m:sub>
                    </m:sSub>
                  </m:oMath>
                </a14:m>
                <a:r>
                  <a:t>，最终得到了对应于每一帧视点的一组对齐特征 </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𝑣</m:t>
                                </m:r>
                              </m:e>
                            </m:acc>
                          </m:e>
                          <m:sub>
                            <m:r>
                              <a:rPr lang="en-US" i="1">
                                <a:latin typeface="Cambria Math" panose="02040503050406030204" charset="0"/>
                                <a:cs typeface="Cambria Math" panose="02040503050406030204" charset="0"/>
                              </a:rPr>
                              <m:t>𝑗𝑖</m:t>
                            </m:r>
                          </m:sub>
                        </m:sSub>
                        <m:r>
                          <a:rPr lang="en-US" i="1">
                            <a:latin typeface="Cambria Math" panose="02040503050406030204" charset="0"/>
                            <a:cs typeface="Cambria Math" panose="02040503050406030204" charset="0"/>
                          </a:rPr>
                          <m:t>}</m:t>
                        </m:r>
                      </m:e>
                      <m:sub>
                        <m:r>
                          <a:rPr lang="en-US" i="1">
                            <a:latin typeface="Cambria Math" panose="02040503050406030204" charset="0"/>
                            <a:cs typeface="Cambria Math" panose="02040503050406030204" charset="0"/>
                          </a:rPr>
                          <m:t>𝑗</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b>
                      <m:sup>
                        <m:r>
                          <a:rPr lang="en-US" i="1">
                            <a:latin typeface="Cambria Math" panose="02040503050406030204" charset="0"/>
                            <a:cs typeface="Cambria Math" panose="02040503050406030204" charset="0"/>
                          </a:rPr>
                          <m:t>𝑇</m:t>
                        </m:r>
                      </m:sup>
                    </m:sSubSup>
                  </m:oMath>
                </a14:m>
                <a:r>
                  <a:t>。为了聚合时间上下文，</a:t>
                </a:r>
                <a:r>
                  <a:rPr lang="zh-CN"/>
                  <a:t>作者</a:t>
                </a:r>
                <a:r>
                  <a:t>建议计算来自同一位置不同帧的特征之间的相关性</a:t>
                </a:r>
                <a:r>
                  <a:rPr lang="en-US"/>
                  <a:t>,</a:t>
                </a:r>
                <a:r>
                  <a:rPr lang="zh-CN" altLang="en-US"/>
                  <a:t>如下图所示</a:t>
                </a:r>
                <a:r>
                  <a:t>。聚合过程可以表述为：</a:t>
                </a:r>
              </a:p>
            </p:txBody>
          </p:sp>
        </mc:Choice>
        <mc:Fallback>
          <p:sp>
            <p:nvSpPr>
              <p:cNvPr id="3" name="文本框 2"/>
              <p:cNvSpPr txBox="1">
                <a:spLocks noRot="1" noChangeAspect="1" noMove="1" noResize="1" noEditPoints="1" noAdjustHandles="1" noChangeArrowheads="1" noChangeShapeType="1" noTextEdit="1"/>
              </p:cNvSpPr>
              <p:nvPr/>
            </p:nvSpPr>
            <p:spPr>
              <a:xfrm>
                <a:off x="411480" y="1017905"/>
                <a:ext cx="11590020" cy="712470"/>
              </a:xfrm>
              <a:prstGeom prst="rect">
                <a:avLst/>
              </a:prstGeom>
              <a:blipFill rotWithShape="1">
                <a:blip r:embed="rId4"/>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3216275" y="1730375"/>
            <a:ext cx="5765800" cy="66675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422275" y="2627630"/>
                <a:ext cx="11578590" cy="645160"/>
              </a:xfrm>
              <a:prstGeom prst="rect">
                <a:avLst/>
              </a:prstGeom>
              <a:noFill/>
            </p:spPr>
            <p:txBody>
              <a:bodyPr wrap="square" rtlCol="0">
                <a:spAutoFit/>
              </a:bodyPr>
              <a:p>
                <a:r>
                  <a:rPr lang="zh-CN" altLang="en-US"/>
                  <a:t>其中 </a:t>
                </a:r>
                <a14:m>
                  <m:oMath xmlns:m="http://schemas.openxmlformats.org/officeDocument/2006/math">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𝑣</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𝑣</m:t>
                            </m:r>
                          </m:e>
                        </m:acc>
                      </m:e>
                      <m:sub>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𝑣</m:t>
                            </m:r>
                          </m:e>
                        </m:acc>
                      </m:e>
                      <m:sub>
                        <m:r>
                          <a:rPr lang="en-US" altLang="zh-CN" i="1">
                            <a:latin typeface="Cambria Math" panose="02040503050406030204" charset="0"/>
                            <a:cs typeface="Cambria Math" panose="02040503050406030204" charset="0"/>
                          </a:rPr>
                          <m:t>𝑇𝑖</m:t>
                        </m:r>
                      </m:sub>
                    </m:sSub>
                    <m:r>
                      <a:rPr lang="en-US" altLang="zh-CN" i="1">
                        <a:latin typeface="Cambria Math" panose="02040503050406030204" charset="0"/>
                        <a:cs typeface="Cambria Math" panose="02040503050406030204" charset="0"/>
                      </a:rPr>
                      <m:t>]</m:t>
                    </m:r>
                  </m:oMath>
                </a14:m>
                <a:r>
                  <a:rPr lang="zh-CN" altLang="en-US"/>
                  <a:t> 是帧特征的串联；比例因子 d 等于特征维度； (·)T 表示转置操作。聚合操作应用于所有空间位置 (x, y) 以生成更新的视觉特征</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𝑖</m:t>
                        </m:r>
                      </m:sub>
                    </m:sSub>
                  </m:oMath>
                </a14:m>
                <a:r>
                  <a:rPr lang="zh-CN" altLang="en-US"/>
                  <a:t>。</a:t>
                </a:r>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422275" y="2627630"/>
                <a:ext cx="11578590" cy="645160"/>
              </a:xfrm>
              <a:prstGeom prst="rect">
                <a:avLst/>
              </a:prstGeom>
              <a:blipFill rotWithShape="1">
                <a:blip r:embed="rId6"/>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7"/>
          <a:stretch>
            <a:fillRect/>
          </a:stretch>
        </p:blipFill>
        <p:spPr>
          <a:xfrm>
            <a:off x="568325" y="3626485"/>
            <a:ext cx="6697345" cy="2490470"/>
          </a:xfrm>
          <a:prstGeom prst="rect">
            <a:avLst/>
          </a:prstGeom>
        </p:spPr>
      </p:pic>
      <p:sp>
        <p:nvSpPr>
          <p:cNvPr id="2" name="文本框 1"/>
          <p:cNvSpPr txBox="1"/>
          <p:nvPr>
            <p:custDataLst>
              <p:tags r:id="rId8"/>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Training Objective</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8296910" y="469646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17905"/>
                <a:ext cx="11590020" cy="1761490"/>
              </a:xfrm>
              <a:prstGeom prst="rect">
                <a:avLst/>
              </a:prstGeom>
              <a:noFill/>
            </p:spPr>
            <p:txBody>
              <a:bodyPr wrap="square" rtlCol="0">
                <a:spAutoFit/>
              </a:bodyPr>
              <a:p>
                <a:r>
                  <a:t>使用音频特征向量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𝑔</m:t>
                        </m:r>
                      </m:e>
                      <m:sub>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sub>
                    </m:sSub>
                  </m:oMath>
                </a14:m>
                <a:r>
                  <a:t> 和视觉特征 </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𝑧</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e>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b>
                      <m:sup>
                        <m:r>
                          <a:rPr lang="en-US" i="1">
                            <a:latin typeface="Cambria Math" panose="02040503050406030204" charset="0"/>
                            <a:cs typeface="Cambria Math" panose="02040503050406030204" charset="0"/>
                          </a:rPr>
                          <m:t>𝑇</m:t>
                        </m:r>
                      </m:sup>
                    </m:sSubSup>
                  </m:oMath>
                </a14:m>
                <a:r>
                  <a:t>，可以计算每一帧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t> 的视听注意力图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𝑖</m:t>
                        </m:r>
                      </m:sub>
                    </m:sSub>
                  </m:oMath>
                </a14:m>
                <a:r>
                  <a:t>。训练目标应该优化网络，使得只有探测区域在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𝑖</m:t>
                        </m:r>
                      </m:sub>
                    </m:sSub>
                  </m:oMath>
                </a14:m>
                <a:r>
                  <a:t>中具有较高的响应。由于</a:t>
                </a:r>
                <a:r>
                  <a:rPr lang="zh-CN"/>
                  <a:t>真值</a:t>
                </a:r>
                <a:r>
                  <a:t>探测图是未知的，对</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𝑖</m:t>
                        </m:r>
                      </m:sub>
                    </m:sSub>
                  </m:oMath>
                </a14:m>
                <a:r>
                  <a:t>应用差分阈值来预测探测目标图</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𝑂</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𝑆𝑖𝑔𝑚𝑜𝑖𝑑</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𝜀</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𝜏</m:t>
                    </m:r>
                    <m:r>
                      <a:rPr lang="en-US" i="1">
                        <a:latin typeface="Cambria Math" panose="02040503050406030204" charset="0"/>
                        <a:cs typeface="Cambria Math" panose="02040503050406030204" charset="0"/>
                      </a:rPr>
                      <m:t>)</m:t>
                    </m:r>
                  </m:oMath>
                </a14:m>
                <a:r>
                  <a:t>，其中</a:t>
                </a:r>
                <a14:m>
                  <m:oMath xmlns:m="http://schemas.openxmlformats.org/officeDocument/2006/math">
                    <m:r>
                      <a:rPr lang="en-US" i="1">
                        <a:latin typeface="Cambria Math" panose="02040503050406030204" charset="0"/>
                        <a:cs typeface="Cambria Math" panose="02040503050406030204" charset="0"/>
                      </a:rPr>
                      <m:t>𝜀</m:t>
                    </m:r>
                  </m:oMath>
                </a14:m>
                <a:r>
                  <a:t>为阈值，</a:t>
                </a:r>
                <a14:m>
                  <m:oMath xmlns:m="http://schemas.openxmlformats.org/officeDocument/2006/math">
                    <m:r>
                      <a:rPr lang="en-US" i="1">
                        <a:latin typeface="Cambria Math" panose="02040503050406030204" charset="0"/>
                        <a:cs typeface="Cambria Math" panose="02040503050406030204" charset="0"/>
                      </a:rPr>
                      <m:t>𝜏</m:t>
                    </m:r>
                  </m:oMath>
                </a14:m>
                <a:r>
                  <a:t>为控制锐度的温度。</a:t>
                </a:r>
              </a:p>
              <a:p>
                <a:r>
                  <a:t>在以自我为中心的视频</a:t>
                </a:r>
                <a:r>
                  <a:rPr lang="zh-CN"/>
                  <a:t>片段</a:t>
                </a:r>
                <a:r>
                  <a:t>中，视觉场景通常是时间动态的。有时单个视听对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t>,</a:t>
                </a:r>
                <a14:m>
                  <m:oMath xmlns:m="http://schemas.openxmlformats.org/officeDocument/2006/math">
                    <m:r>
                      <a:rPr lang="en-US" i="1">
                        <a:latin typeface="Cambria Math" panose="02040503050406030204" charset="0"/>
                        <a:cs typeface="Cambria Math" panose="02040503050406030204" charset="0"/>
                      </a:rPr>
                      <m:t>𝑠</m:t>
                    </m:r>
                  </m:oMath>
                </a14:m>
                <a:r>
                  <a:t>) 可能不是视听相关的。为此，</a:t>
                </a:r>
                <a:r>
                  <a:rPr lang="zh-CN"/>
                  <a:t>作者</a:t>
                </a:r>
                <a:r>
                  <a:t>使用软 MIL</a:t>
                </a:r>
                <a:r>
                  <a:rPr lang="en-US"/>
                  <a:t>(Multiple-Instance Learning)</a:t>
                </a:r>
                <a:r>
                  <a:t> 池化函数来聚合连接的注意力图 </a:t>
                </a:r>
                <a14:m>
                  <m:oMath xmlns:m="http://schemas.openxmlformats.org/officeDocument/2006/math">
                    <m:r>
                      <a:rPr lang="en-US" i="1">
                        <a:latin typeface="Cambria Math" panose="02040503050406030204" charset="0"/>
                        <a:cs typeface="Cambria Math" panose="02040503050406030204" charset="0"/>
                      </a:rPr>
                      <m:t>𝑆</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1</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𝑇</m:t>
                        </m:r>
                      </m:sub>
                    </m:sSub>
                    <m:r>
                      <a:rPr lang="en-US" i="1">
                        <a:latin typeface="Cambria Math" panose="02040503050406030204" charset="0"/>
                        <a:cs typeface="Cambria Math" panose="02040503050406030204" charset="0"/>
                      </a:rPr>
                      <m:t>]</m:t>
                    </m:r>
                  </m:oMath>
                </a14:m>
                <a:r>
                  <a:t> 通过在不同的时间步长为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𝑡</m:t>
                        </m:r>
                      </m:sub>
                    </m:sSub>
                  </m:oMath>
                </a14:m>
                <a:r>
                  <a:t>分配不同的权重：</a:t>
                </a:r>
              </a:p>
            </p:txBody>
          </p:sp>
        </mc:Choice>
        <mc:Fallback>
          <p:sp>
            <p:nvSpPr>
              <p:cNvPr id="3" name="文本框 2"/>
              <p:cNvSpPr txBox="1">
                <a:spLocks noRot="1" noChangeAspect="1" noMove="1" noResize="1" noEditPoints="1" noAdjustHandles="1" noChangeArrowheads="1" noChangeShapeType="1" noTextEdit="1"/>
              </p:cNvSpPr>
              <p:nvPr/>
            </p:nvSpPr>
            <p:spPr>
              <a:xfrm>
                <a:off x="411480" y="1017905"/>
                <a:ext cx="11590020" cy="1761490"/>
              </a:xfrm>
              <a:prstGeom prst="rect">
                <a:avLst/>
              </a:prstGeom>
              <a:blipFill rotWithShape="1">
                <a:blip r:embed="rId4"/>
                <a:stretch>
                  <a:fillRect r="-652"/>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4933315" y="2779395"/>
            <a:ext cx="2324100" cy="768350"/>
          </a:xfrm>
          <a:prstGeom prst="rect">
            <a:avLst/>
          </a:prstGeom>
        </p:spPr>
      </p:pic>
      <p:sp>
        <p:nvSpPr>
          <p:cNvPr id="4" name="文本框 3"/>
          <p:cNvSpPr txBox="1"/>
          <p:nvPr/>
        </p:nvSpPr>
        <p:spPr>
          <a:xfrm>
            <a:off x="415925" y="3679190"/>
            <a:ext cx="11645900" cy="645160"/>
          </a:xfrm>
          <a:prstGeom prst="rect">
            <a:avLst/>
          </a:prstGeom>
          <a:noFill/>
        </p:spPr>
        <p:txBody>
          <a:bodyPr wrap="square" rtlCol="0">
            <a:spAutoFit/>
          </a:bodyPr>
          <a:p>
            <a:r>
              <a:rPr lang="zh-CN" altLang="en-US"/>
              <a:t>其中 Wt[x, y, :] = SOFTMAX(S[x, y, :]), x 和 y 是空间维度的索引。随后，从 S 计算聚合测深对象图 O。这样，对于批次中的每个视频</a:t>
            </a:r>
            <a:r>
              <a:rPr lang="zh-CN" altLang="en-US"/>
              <a:t>片段 V，可以将其正负训练信号定义为：</a:t>
            </a:r>
            <a:endParaRPr lang="zh-CN" altLang="en-US"/>
          </a:p>
        </p:txBody>
      </p:sp>
      <p:pic>
        <p:nvPicPr>
          <p:cNvPr id="5" name="图片 4"/>
          <p:cNvPicPr>
            <a:picLocks noChangeAspect="1"/>
          </p:cNvPicPr>
          <p:nvPr/>
        </p:nvPicPr>
        <p:blipFill>
          <a:blip r:embed="rId6"/>
          <a:stretch>
            <a:fillRect/>
          </a:stretch>
        </p:blipFill>
        <p:spPr>
          <a:xfrm>
            <a:off x="4190365" y="4324350"/>
            <a:ext cx="3810000" cy="647700"/>
          </a:xfrm>
          <a:prstGeom prst="rect">
            <a:avLst/>
          </a:prstGeom>
        </p:spPr>
      </p:pic>
      <p:sp>
        <p:nvSpPr>
          <p:cNvPr id="15" name="文本框 14"/>
          <p:cNvSpPr txBox="1"/>
          <p:nvPr/>
        </p:nvSpPr>
        <p:spPr>
          <a:xfrm>
            <a:off x="7345680" y="3196590"/>
            <a:ext cx="427355" cy="275590"/>
          </a:xfrm>
          <a:prstGeom prst="rect">
            <a:avLst/>
          </a:prstGeom>
          <a:noFill/>
        </p:spPr>
        <p:txBody>
          <a:bodyPr wrap="square" rtlCol="0">
            <a:spAutoFit/>
          </a:bodyPr>
          <a:p>
            <a:r>
              <a:rPr lang="en-US" altLang="zh-CN" sz="1200"/>
              <a:t>[1]</a:t>
            </a:r>
            <a:endParaRPr lang="en-US" altLang="zh-CN" sz="1200"/>
          </a:p>
        </p:txBody>
      </p:sp>
      <p:sp>
        <p:nvSpPr>
          <p:cNvPr id="12" name="文本框 11"/>
          <p:cNvSpPr txBox="1"/>
          <p:nvPr>
            <p:custDataLst>
              <p:tags r:id="rId7"/>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Training Objective</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8289925" y="212788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1480" y="1017905"/>
                <a:ext cx="11590020" cy="650240"/>
              </a:xfrm>
              <a:prstGeom prst="rect">
                <a:avLst/>
              </a:prstGeom>
              <a:noFill/>
            </p:spPr>
            <p:txBody>
              <a:bodyPr wrap="square" rtlCol="0">
                <a:spAutoFit/>
              </a:bodyPr>
              <a:p>
                <a:r>
                  <a:rPr lang="zh-CN"/>
                  <a:t>作者</a:t>
                </a:r>
                <a:r>
                  <a:t>通过将当前视觉输入 </a:t>
                </a:r>
                <a14:m>
                  <m:oMath xmlns:m="http://schemas.openxmlformats.org/officeDocument/2006/math">
                    <m:r>
                      <a:rPr lang="en-US" i="1">
                        <a:latin typeface="Cambria Math" panose="02040503050406030204" charset="0"/>
                        <a:cs typeface="Cambria Math" panose="02040503050406030204" charset="0"/>
                      </a:rPr>
                      <m:t>𝐼</m:t>
                    </m:r>
                  </m:oMath>
                </a14:m>
                <a:r>
                  <a:t> 与其他视频剪辑的音频相关联来获得负视听注意力图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𝑛𝑒𝑔</m:t>
                        </m:r>
                      </m:sub>
                    </m:sSub>
                  </m:oMath>
                </a14:m>
                <a:r>
                  <a:t>。1 表示形状为 h × w 的所有张量。因此，定位优化目标为：</a:t>
                </a:r>
              </a:p>
            </p:txBody>
          </p:sp>
        </mc:Choice>
        <mc:Fallback>
          <p:sp>
            <p:nvSpPr>
              <p:cNvPr id="3" name="文本框 2"/>
              <p:cNvSpPr txBox="1">
                <a:spLocks noRot="1" noChangeAspect="1" noMove="1" noResize="1" noEditPoints="1" noAdjustHandles="1" noChangeArrowheads="1" noChangeShapeType="1" noTextEdit="1"/>
              </p:cNvSpPr>
              <p:nvPr/>
            </p:nvSpPr>
            <p:spPr>
              <a:xfrm>
                <a:off x="411480" y="1017905"/>
                <a:ext cx="11590020" cy="650240"/>
              </a:xfrm>
              <a:prstGeom prst="rect">
                <a:avLst/>
              </a:prstGeom>
              <a:blipFill rotWithShape="1">
                <a:blip r:embed="rId4"/>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3956050" y="1668145"/>
            <a:ext cx="4286250" cy="81280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402590" y="2581275"/>
                <a:ext cx="11672570" cy="368300"/>
              </a:xfrm>
              <a:prstGeom prst="rect">
                <a:avLst/>
              </a:prstGeom>
              <a:noFill/>
            </p:spPr>
            <p:txBody>
              <a:bodyPr wrap="square" rtlCol="0">
                <a:spAutoFit/>
              </a:bodyPr>
              <a:p>
                <a:r>
                  <a:rPr lang="zh-CN" altLang="en-US"/>
                  <a:t>其中 k 是训练批次中的视频样本索引。总体目标是 </a:t>
                </a:r>
                <a14:m>
                  <m:oMath xmlns:m="http://schemas.openxmlformats.org/officeDocument/2006/math">
                    <m:r>
                      <a:rPr lang="en-US" altLang="zh-CN" i="1">
                        <a:latin typeface="Cambria Math" panose="02040503050406030204" charset="0"/>
                        <a:cs typeface="Cambria Math" panose="02040503050406030204" charset="0"/>
                      </a:rPr>
                      <m:t>ℒ</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ℒ</m:t>
                        </m:r>
                      </m:e>
                      <m:sub>
                        <m:r>
                          <a:rPr lang="en-US" altLang="zh-CN" i="1">
                            <a:latin typeface="Cambria Math" panose="02040503050406030204" charset="0"/>
                            <a:cs typeface="Cambria Math" panose="02040503050406030204" charset="0"/>
                          </a:rPr>
                          <m:t>𝑙𝑜𝑐</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𝜆</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ℒ</m:t>
                        </m:r>
                      </m:e>
                      <m:sub>
                        <m:r>
                          <a:rPr lang="en-US" altLang="zh-CN" i="1">
                            <a:latin typeface="Cambria Math" panose="02040503050406030204" charset="0"/>
                            <a:cs typeface="Cambria Math" panose="02040503050406030204" charset="0"/>
                          </a:rPr>
                          <m:t>𝑑𝑖𝑠</m:t>
                        </m:r>
                      </m:sub>
                    </m:sSub>
                  </m:oMath>
                </a14:m>
                <a:r>
                  <a:rPr lang="zh-CN" altLang="en-US"/>
                  <a:t>，</a:t>
                </a:r>
                <a:r>
                  <a:rPr lang="zh-CN" altLang="en-US"/>
                  <a:t>作者在实验中根据经验设置 λ = 5。</a:t>
                </a:r>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402590" y="2581275"/>
                <a:ext cx="11672570" cy="368300"/>
              </a:xfrm>
              <a:prstGeom prst="rect">
                <a:avLst/>
              </a:prstGeom>
              <a:blipFill rotWithShape="1">
                <a:blip r:embed="rId6"/>
                <a:stretch>
                  <a:fillRect/>
                </a:stretch>
              </a:blipFill>
            </p:spPr>
            <p:txBody>
              <a:bodyPr/>
              <a:lstStyle/>
              <a:p>
                <a:r>
                  <a:rPr lang="zh-CN" altLang="en-US">
                    <a:noFill/>
                  </a:rPr>
                  <a:t> </a:t>
                </a:r>
              </a:p>
            </p:txBody>
          </p:sp>
        </mc:Fallback>
      </mc:AlternateContent>
      <p:sp>
        <p:nvSpPr>
          <p:cNvPr id="2" name="文本框 1"/>
          <p:cNvSpPr txBox="1"/>
          <p:nvPr>
            <p:custDataLst>
              <p:tags r:id="rId7"/>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80770"/>
                <a:ext cx="11576685" cy="5220970"/>
              </a:xfrm>
              <a:prstGeom prst="rect">
                <a:avLst/>
              </a:prstGeom>
              <a:noFill/>
            </p:spPr>
            <p:txBody>
              <a:bodyPr wrap="square" rtlCol="0">
                <a:noAutofit/>
              </a:bodyPr>
              <a:p>
                <a:pPr algn="l"/>
                <a:r>
                  <a:rPr sz="2000"/>
                  <a:t>为了便于训练，</a:t>
                </a:r>
                <a:r>
                  <a:rPr lang="zh-CN" sz="2000"/>
                  <a:t>本实验</a:t>
                </a:r>
                <a:r>
                  <a:rPr sz="2000"/>
                  <a:t>在每个原始视频的中心周围切割一个1秒的长视频。从视频剪辑中选择中间帧及其四个相邻帧，帧之间间隔为 2。因此，得到 T = 5 帧作为视觉输入。在训练过程中，首先将帧调整为256×256，然后随机裁剪为224×224。在推理过程中，所有帧都直接调整到所需的大小，而不需要裁剪。对于音频流，提取相应的 1 秒音频剪辑以创建视听对。音频波形以 11kHz 下采样，并转换为大小为 254 的 Hann 窗口和 64 的跳长频谱图。然后将获得的频谱图重新采样到 128×128 以馈送到音频网络中。将音频和视觉特征通道的数量设置为 512，并选择 ε = 0.5 和 τ = 0.03。所有模型都使用 Adam 优化器进行训练，视觉编码器和时间网络上的学习率为 </a:t>
                </a:r>
                <a14:m>
                  <m:oMath xmlns:m="http://schemas.openxmlformats.org/officeDocument/2006/math">
                    <m:sSup>
                      <m:sSupPr>
                        <m:ctrlPr>
                          <a:rPr lang="en-US" sz="2000" i="1">
                            <a:latin typeface="Cambria Math" panose="02040503050406030204" charset="0"/>
                            <a:cs typeface="Cambria Math" panose="02040503050406030204" charset="0"/>
                          </a:rPr>
                        </m:ctrlPr>
                      </m:sSupPr>
                      <m:e>
                        <m:r>
                          <a:rPr lang="en-US" sz="2000" i="1">
                            <a:latin typeface="Cambria Math" panose="02040503050406030204" charset="0"/>
                            <a:cs typeface="Cambria Math" panose="02040503050406030204" charset="0"/>
                          </a:rPr>
                          <m:t>10</m:t>
                        </m:r>
                      </m:e>
                      <m:sup>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4</m:t>
                        </m:r>
                      </m:sup>
                    </m:sSup>
                  </m:oMath>
                </a14:m>
                <a:r>
                  <a:rPr sz="2000"/>
                  <a:t>，同时使用学习率为 </a:t>
                </a:r>
                <a14:m>
                  <m:oMath xmlns:m="http://schemas.openxmlformats.org/officeDocument/2006/math">
                    <m:sSup>
                      <m:sSupPr>
                        <m:ctrlPr>
                          <a:rPr lang="en-US" sz="2000" i="1">
                            <a:latin typeface="Cambria Math" panose="02040503050406030204" charset="0"/>
                            <a:cs typeface="Cambria Math" panose="02040503050406030204" charset="0"/>
                          </a:rPr>
                        </m:ctrlPr>
                      </m:sSupPr>
                      <m:e>
                        <m:r>
                          <a:rPr lang="en-US" sz="2000" i="1">
                            <a:latin typeface="Cambria Math" panose="02040503050406030204" charset="0"/>
                            <a:cs typeface="Cambria Math" panose="02040503050406030204" charset="0"/>
                          </a:rPr>
                          <m:t>10</m:t>
                        </m:r>
                      </m:e>
                      <m:sup>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2</m:t>
                        </m:r>
                      </m:sup>
                    </m:sSup>
                  </m:oMath>
                </a14:m>
                <a:r>
                  <a:rPr sz="2000"/>
                  <a:t> 来更新音频编码器。</a:t>
                </a:r>
                <a:endParaRPr sz="2000"/>
              </a:p>
              <a:p>
                <a:pPr algn="l"/>
                <a:endParaRPr sz="2000"/>
              </a:p>
              <a:p>
                <a:pPr algn="l"/>
                <a:r>
                  <a:rPr lang="zh-CN" altLang="en-US" sz="2000">
                    <a:latin typeface="宋体" panose="02010600030101010101" pitchFamily="2" charset="-122"/>
                    <a:ea typeface="宋体" panose="02010600030101010101" pitchFamily="2" charset="-122"/>
                    <a:cs typeface="宋体" panose="02010600030101010101" pitchFamily="2" charset="-122"/>
                  </a:rPr>
                  <a:t>数据集：</a:t>
                </a:r>
                <a:r>
                  <a:rPr sz="2000">
                    <a:latin typeface="宋体" panose="02010600030101010101" pitchFamily="2" charset="-122"/>
                    <a:ea typeface="宋体" panose="02010600030101010101" pitchFamily="2" charset="-122"/>
                    <a:cs typeface="宋体" panose="02010600030101010101" pitchFamily="2" charset="-122"/>
                  </a:rPr>
                  <a:t>在实验中，</a:t>
                </a:r>
                <a:r>
                  <a:rPr lang="zh-CN" sz="2000">
                    <a:latin typeface="宋体" panose="02010600030101010101" pitchFamily="2" charset="-122"/>
                    <a:ea typeface="宋体" panose="02010600030101010101" pitchFamily="2" charset="-122"/>
                    <a:cs typeface="宋体" panose="02010600030101010101" pitchFamily="2" charset="-122"/>
                  </a:rPr>
                  <a:t>作者</a:t>
                </a:r>
                <a:r>
                  <a:rPr sz="2000">
                    <a:latin typeface="宋体" panose="02010600030101010101" pitchFamily="2" charset="-122"/>
                    <a:ea typeface="宋体" panose="02010600030101010101" pitchFamily="2" charset="-122"/>
                    <a:cs typeface="宋体" panose="02010600030101010101" pitchFamily="2" charset="-122"/>
                  </a:rPr>
                  <a:t>使用两个以自我为中心的数据集</a:t>
                </a:r>
                <a:r>
                  <a:rPr lang="zh-CN" sz="2000">
                    <a:latin typeface="宋体" panose="02010600030101010101" pitchFamily="2" charset="-122"/>
                    <a:ea typeface="宋体" panose="02010600030101010101" pitchFamily="2" charset="-122"/>
                    <a:cs typeface="宋体" panose="02010600030101010101" pitchFamily="2" charset="-122"/>
                  </a:rPr>
                  <a:t>：</a:t>
                </a:r>
                <a:endParaRPr sz="2000">
                  <a:latin typeface="宋体" panose="02010600030101010101" pitchFamily="2" charset="-122"/>
                  <a:ea typeface="宋体" panose="02010600030101010101" pitchFamily="2" charset="-122"/>
                  <a:cs typeface="宋体" panose="02010600030101010101" pitchFamily="2" charset="-122"/>
                </a:endParaRPr>
              </a:p>
              <a:p>
                <a:pPr algn="l"/>
                <a:r>
                  <a:rPr sz="2000">
                    <a:latin typeface="宋体" panose="02010600030101010101" pitchFamily="2" charset="-122"/>
                    <a:ea typeface="宋体" panose="02010600030101010101" pitchFamily="2" charset="-122"/>
                    <a:cs typeface="宋体" panose="02010600030101010101" pitchFamily="2" charset="-122"/>
                  </a:rPr>
                  <a:t>(1) Epic-Kitchens</a:t>
                </a:r>
                <a:r>
                  <a:rPr lang="en-US" sz="2000">
                    <a:latin typeface="宋体" panose="02010600030101010101" pitchFamily="2" charset="-122"/>
                    <a:ea typeface="宋体" panose="02010600030101010101" pitchFamily="2" charset="-122"/>
                    <a:cs typeface="宋体" panose="02010600030101010101" pitchFamily="2" charset="-122"/>
                  </a:rPr>
                  <a:t>(Epic Sounding Object)</a:t>
                </a:r>
                <a:endParaRPr sz="2000">
                  <a:latin typeface="宋体" panose="02010600030101010101" pitchFamily="2" charset="-122"/>
                  <a:ea typeface="宋体" panose="02010600030101010101" pitchFamily="2" charset="-122"/>
                  <a:cs typeface="宋体" panose="02010600030101010101" pitchFamily="2" charset="-122"/>
                </a:endParaRPr>
              </a:p>
              <a:p>
                <a:pPr algn="l"/>
                <a:r>
                  <a:rPr sz="2000">
                    <a:latin typeface="宋体" panose="02010600030101010101" pitchFamily="2" charset="-122"/>
                    <a:ea typeface="宋体" panose="02010600030101010101" pitchFamily="2" charset="-122"/>
                    <a:cs typeface="宋体" panose="02010600030101010101" pitchFamily="2" charset="-122"/>
                  </a:rPr>
                  <a:t>(2) Ego4D</a:t>
                </a:r>
                <a:r>
                  <a:rPr lang="en-US" sz="2000">
                    <a:latin typeface="宋体" panose="02010600030101010101" pitchFamily="2" charset="-122"/>
                    <a:ea typeface="宋体" panose="02010600030101010101" pitchFamily="2" charset="-122"/>
                    <a:cs typeface="宋体" panose="02010600030101010101" pitchFamily="2" charset="-122"/>
                  </a:rPr>
                  <a:t>(“布里斯托尔”子集)</a:t>
                </a:r>
                <a:endParaRPr sz="20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评估指标：</a:t>
                </a:r>
                <a:r>
                  <a:rPr sz="2000">
                    <a:latin typeface="宋体" panose="02010600030101010101" pitchFamily="2" charset="-122"/>
                    <a:ea typeface="宋体" panose="02010600030101010101" pitchFamily="2" charset="-122"/>
                    <a:cs typeface="宋体" panose="02010600030101010101" pitchFamily="2" charset="-122"/>
                  </a:rPr>
                  <a:t>采用像素级测量来评估定位性能。给定</a:t>
                </a:r>
                <a:r>
                  <a:rPr lang="zh-CN" sz="2000">
                    <a:latin typeface="宋体" panose="02010600030101010101" pitchFamily="2" charset="-122"/>
                    <a:ea typeface="宋体" panose="02010600030101010101" pitchFamily="2" charset="-122"/>
                    <a:cs typeface="宋体" panose="02010600030101010101" pitchFamily="2" charset="-122"/>
                  </a:rPr>
                  <a:t>真值</a:t>
                </a:r>
                <a:r>
                  <a:rPr sz="2000">
                    <a:latin typeface="宋体" panose="02010600030101010101" pitchFamily="2" charset="-122"/>
                    <a:ea typeface="宋体" panose="02010600030101010101" pitchFamily="2" charset="-122"/>
                    <a:cs typeface="宋体" panose="02010600030101010101" pitchFamily="2" charset="-122"/>
                  </a:rPr>
                  <a:t>测深对象边界框，计算预测定位图和</a:t>
                </a:r>
                <a:r>
                  <a:rPr lang="zh-CN" sz="2000">
                    <a:latin typeface="宋体" panose="02010600030101010101" pitchFamily="2" charset="-122"/>
                    <a:ea typeface="宋体" panose="02010600030101010101" pitchFamily="2" charset="-122"/>
                    <a:cs typeface="宋体" panose="02010600030101010101" pitchFamily="2" charset="-122"/>
                  </a:rPr>
                  <a:t>真值</a:t>
                </a:r>
                <a:r>
                  <a:rPr sz="2000">
                    <a:latin typeface="宋体" panose="02010600030101010101" pitchFamily="2" charset="-122"/>
                    <a:ea typeface="宋体" panose="02010600030101010101" pitchFamily="2" charset="-122"/>
                    <a:cs typeface="宋体" panose="02010600030101010101" pitchFamily="2" charset="-122"/>
                  </a:rPr>
                  <a:t>框之间的共识交集联合 (Consensus Intersection over Union</a:t>
                </a:r>
                <a:r>
                  <a:rPr lang="zh-CN" sz="2000">
                    <a:latin typeface="宋体" panose="02010600030101010101" pitchFamily="2" charset="-122"/>
                    <a:ea typeface="宋体" panose="02010600030101010101" pitchFamily="2" charset="-122"/>
                    <a:cs typeface="宋体" panose="02010600030101010101" pitchFamily="2" charset="-122"/>
                  </a:rPr>
                  <a:t>，</a:t>
                </a:r>
                <a:r>
                  <a:rPr sz="2000">
                    <a:latin typeface="宋体" panose="02010600030101010101" pitchFamily="2" charset="-122"/>
                    <a:ea typeface="宋体" panose="02010600030101010101" pitchFamily="2" charset="-122"/>
                    <a:cs typeface="宋体" panose="02010600030101010101" pitchFamily="2" charset="-122"/>
                  </a:rPr>
                  <a:t>CIoU) 和曲线下面积 (Area Under Curve</a:t>
                </a:r>
                <a:r>
                  <a:rPr lang="zh-CN" sz="2000">
                    <a:latin typeface="宋体" panose="02010600030101010101" pitchFamily="2" charset="-122"/>
                    <a:ea typeface="宋体" panose="02010600030101010101" pitchFamily="2" charset="-122"/>
                    <a:cs typeface="宋体" panose="02010600030101010101" pitchFamily="2" charset="-122"/>
                  </a:rPr>
                  <a:t>，</a:t>
                </a:r>
                <a:r>
                  <a:rPr sz="2000">
                    <a:latin typeface="宋体" panose="02010600030101010101" pitchFamily="2" charset="-122"/>
                    <a:ea typeface="宋体" panose="02010600030101010101" pitchFamily="2" charset="-122"/>
                    <a:cs typeface="宋体" panose="02010600030101010101" pitchFamily="2" charset="-122"/>
                  </a:rPr>
                  <a:t>AUC)。在一系列阈值上报告 CIoU，以</a:t>
                </a:r>
                <a:r>
                  <a:rPr lang="zh-CN" sz="2000">
                    <a:latin typeface="宋体" panose="02010600030101010101" pitchFamily="2" charset="-122"/>
                    <a:ea typeface="宋体" panose="02010600030101010101" pitchFamily="2" charset="-122"/>
                    <a:cs typeface="宋体" panose="02010600030101010101" pitchFamily="2" charset="-122"/>
                  </a:rPr>
                  <a:t>展示</a:t>
                </a:r>
                <a:r>
                  <a:rPr sz="2000">
                    <a:latin typeface="宋体" panose="02010600030101010101" pitchFamily="2" charset="-122"/>
                    <a:ea typeface="宋体" panose="02010600030101010101" pitchFamily="2" charset="-122"/>
                    <a:cs typeface="宋体" panose="02010600030101010101" pitchFamily="2" charset="-122"/>
                  </a:rPr>
                  <a:t>比较的更精细的方面。</a:t>
                </a:r>
                <a:endParaRPr sz="200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220970"/>
              </a:xfrm>
              <a:prstGeom prst="rect">
                <a:avLst/>
              </a:prstGeom>
              <a:blipFill rotWithShape="1">
                <a:blip r:embed="rId4"/>
                <a:stretch>
                  <a:fillRect r="-62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11554460" y="4140835"/>
            <a:ext cx="361315" cy="275590"/>
          </a:xfrm>
          <a:prstGeom prst="rect">
            <a:avLst/>
          </a:prstGeom>
          <a:noFill/>
        </p:spPr>
        <p:txBody>
          <a:bodyPr wrap="square" rtlCol="0">
            <a:spAutoFit/>
          </a:bodyPr>
          <a:p>
            <a:r>
              <a:rPr lang="en-US" altLang="zh-CN" sz="1200"/>
              <a:t>[1]</a:t>
            </a:r>
            <a:endParaRPr lang="en-US" altLang="zh-CN" sz="1200"/>
          </a:p>
        </p:txBody>
      </p:sp>
      <p:pic>
        <p:nvPicPr>
          <p:cNvPr id="4" name="图片 3"/>
          <p:cNvPicPr>
            <a:picLocks noChangeAspect="1"/>
          </p:cNvPicPr>
          <p:nvPr/>
        </p:nvPicPr>
        <p:blipFill>
          <a:blip r:embed="rId5"/>
          <a:stretch>
            <a:fillRect/>
          </a:stretch>
        </p:blipFill>
        <p:spPr>
          <a:xfrm>
            <a:off x="405130" y="1341120"/>
            <a:ext cx="5759450" cy="4895850"/>
          </a:xfrm>
          <a:prstGeom prst="rect">
            <a:avLst/>
          </a:prstGeom>
        </p:spPr>
      </p:pic>
      <p:sp>
        <p:nvSpPr>
          <p:cNvPr id="8" name="文本框 7"/>
          <p:cNvSpPr txBox="1"/>
          <p:nvPr>
            <p:custDataLst>
              <p:tags r:id="rId6"/>
            </p:custDataLst>
          </p:nvPr>
        </p:nvSpPr>
        <p:spPr>
          <a:xfrm>
            <a:off x="6251575" y="5901055"/>
            <a:ext cx="361315" cy="275590"/>
          </a:xfrm>
          <a:prstGeom prst="rect">
            <a:avLst/>
          </a:prstGeom>
          <a:noFill/>
        </p:spPr>
        <p:txBody>
          <a:bodyPr wrap="square" rtlCol="0">
            <a:spAutoFit/>
          </a:bodyPr>
          <a:p>
            <a:r>
              <a:rPr lang="en-US" altLang="zh-CN" sz="1200"/>
              <a:t>[1]</a:t>
            </a:r>
            <a:endParaRPr lang="en-US" altLang="zh-CN" sz="1200"/>
          </a:p>
        </p:txBody>
      </p:sp>
      <p:pic>
        <p:nvPicPr>
          <p:cNvPr id="13" name="图片 12"/>
          <p:cNvPicPr>
            <a:picLocks noChangeAspect="1"/>
          </p:cNvPicPr>
          <p:nvPr/>
        </p:nvPicPr>
        <p:blipFill>
          <a:blip r:embed="rId7"/>
          <a:stretch>
            <a:fillRect/>
          </a:stretch>
        </p:blipFill>
        <p:spPr>
          <a:xfrm>
            <a:off x="6251575" y="2259330"/>
            <a:ext cx="5182870" cy="2800985"/>
          </a:xfrm>
          <a:prstGeom prst="rect">
            <a:avLst/>
          </a:prstGeom>
        </p:spPr>
      </p:pic>
      <p:sp>
        <p:nvSpPr>
          <p:cNvPr id="11" name="文本框 10"/>
          <p:cNvSpPr txBox="1"/>
          <p:nvPr>
            <p:custDataLst>
              <p:tags r:id="rId8"/>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9200515" y="5403850"/>
            <a:ext cx="361315" cy="275590"/>
          </a:xfrm>
          <a:prstGeom prst="rect">
            <a:avLst/>
          </a:prstGeom>
          <a:noFill/>
        </p:spPr>
        <p:txBody>
          <a:bodyPr wrap="square" rtlCol="0">
            <a:spAutoFit/>
          </a:bodyPr>
          <a:p>
            <a:r>
              <a:rPr lang="en-US" altLang="zh-CN" sz="1200"/>
              <a:t>[1]</a:t>
            </a:r>
            <a:endParaRPr lang="en-US" altLang="zh-CN" sz="1200"/>
          </a:p>
        </p:txBody>
      </p:sp>
      <p:pic>
        <p:nvPicPr>
          <p:cNvPr id="12" name="图片 11"/>
          <p:cNvPicPr>
            <a:picLocks noChangeAspect="1"/>
          </p:cNvPicPr>
          <p:nvPr/>
        </p:nvPicPr>
        <p:blipFill>
          <a:blip r:embed="rId5"/>
          <a:stretch>
            <a:fillRect/>
          </a:stretch>
        </p:blipFill>
        <p:spPr>
          <a:xfrm>
            <a:off x="1449070" y="1866265"/>
            <a:ext cx="7677785" cy="3898265"/>
          </a:xfrm>
          <a:prstGeom prst="rect">
            <a:avLst/>
          </a:prstGeom>
        </p:spPr>
      </p:pic>
      <p:sp>
        <p:nvSpPr>
          <p:cNvPr id="11" name="文本框 10"/>
          <p:cNvSpPr txBox="1"/>
          <p:nvPr>
            <p:custDataLst>
              <p:tags r:id="rId6"/>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8734425" y="5099685"/>
            <a:ext cx="361315" cy="275590"/>
          </a:xfrm>
          <a:prstGeom prst="rect">
            <a:avLst/>
          </a:prstGeom>
          <a:noFill/>
        </p:spPr>
        <p:txBody>
          <a:bodyPr wrap="square" rtlCol="0">
            <a:spAutoFit/>
          </a:bodyPr>
          <a:p>
            <a:r>
              <a:rPr lang="en-US" altLang="zh-CN" sz="1200"/>
              <a:t>[1]</a:t>
            </a:r>
            <a:endParaRPr lang="en-US" altLang="zh-CN" sz="1200"/>
          </a:p>
        </p:txBody>
      </p:sp>
      <p:sp>
        <p:nvSpPr>
          <p:cNvPr id="2" name="文本框 1"/>
          <p:cNvSpPr txBox="1"/>
          <p:nvPr/>
        </p:nvSpPr>
        <p:spPr>
          <a:xfrm>
            <a:off x="280035" y="1113155"/>
            <a:ext cx="11441430" cy="527050"/>
          </a:xfrm>
          <a:prstGeom prst="rect">
            <a:avLst/>
          </a:prstGeom>
          <a:noFill/>
        </p:spPr>
        <p:txBody>
          <a:bodyPr wrap="square" rtlCol="0">
            <a:noAutofit/>
          </a:bodyPr>
          <a:p>
            <a:r>
              <a:rPr lang="zh-CN" altLang="en-US" sz="2400" b="1"/>
              <a:t>消融实验</a:t>
            </a:r>
            <a:endParaRPr lang="zh-CN" altLang="en-US" sz="2400" b="1"/>
          </a:p>
        </p:txBody>
      </p:sp>
      <p:pic>
        <p:nvPicPr>
          <p:cNvPr id="3" name="图片 2"/>
          <p:cNvPicPr>
            <a:picLocks noChangeAspect="1"/>
          </p:cNvPicPr>
          <p:nvPr/>
        </p:nvPicPr>
        <p:blipFill>
          <a:blip r:embed="rId5"/>
          <a:stretch>
            <a:fillRect/>
          </a:stretch>
        </p:blipFill>
        <p:spPr>
          <a:xfrm>
            <a:off x="2140585" y="2212340"/>
            <a:ext cx="6481445" cy="3162935"/>
          </a:xfrm>
          <a:prstGeom prst="rect">
            <a:avLst/>
          </a:prstGeom>
        </p:spPr>
      </p:pic>
      <p:sp>
        <p:nvSpPr>
          <p:cNvPr id="11" name="文本框 10"/>
          <p:cNvSpPr txBox="1"/>
          <p:nvPr>
            <p:custDataLst>
              <p:tags r:id="rId6"/>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4765675"/>
          </a:xfrm>
          <a:prstGeom prst="rect">
            <a:avLst/>
          </a:prstGeom>
          <a:noFill/>
        </p:spPr>
        <p:txBody>
          <a:bodyPr wrap="square" rtlCol="0">
            <a:noAutofit/>
          </a:bodyPr>
          <a:p>
            <a:pPr algn="l"/>
            <a:r>
              <a:rPr sz="2000">
                <a:latin typeface="宋体" panose="02010600030101010101" pitchFamily="2" charset="-122"/>
                <a:ea typeface="宋体" panose="02010600030101010101" pitchFamily="2" charset="-122"/>
                <a:cs typeface="宋体" panose="02010600030101010101" pitchFamily="2" charset="-122"/>
                <a:sym typeface="+mn-ea"/>
              </a:rPr>
              <a:t>在这项工作中，</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解决了一项基本任务：以自我为中心的视听定位，以促进以自我为中心的视听视频理解的研究领域。以自我为中心的视频的独特性，如自我运动和视野外声音，对学习细粒度的视听关联提出了重大挑战。为了解决这些问题，</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提出了一个新的框架，具有级联特征增强模块，以解开视觉上指示的音频表示和几何感知的时间建模模块以减轻自我运动。在</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的带注释的Epic Sounding Object数据集上的大量实验表明，明确减轻视图外声音和自我运动可以提高定位性能，并为以自我为中心的视频学习更好的视听关联。</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2024-01-19</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2553335"/>
          </a:xfrm>
          <a:prstGeom prst="rect">
            <a:avLst/>
          </a:prstGeom>
          <a:noFill/>
        </p:spPr>
        <p:txBody>
          <a:bodyPr wrap="square" rtlCol="0">
            <a:spAutoFit/>
          </a:bodyPr>
          <a:p>
            <a:r>
              <a:rPr sz="2000">
                <a:latin typeface="宋体" panose="02010600030101010101" pitchFamily="2" charset="-122"/>
                <a:ea typeface="宋体" panose="02010600030101010101" pitchFamily="2" charset="-122"/>
                <a:cs typeface="宋体" panose="02010600030101010101" pitchFamily="2" charset="-122"/>
              </a:rPr>
              <a:t>虽然现有的以自我为中心的</a:t>
            </a:r>
            <a:r>
              <a:rPr lang="zh-CN" sz="2000">
                <a:latin typeface="宋体" panose="02010600030101010101" pitchFamily="2" charset="-122"/>
                <a:ea typeface="宋体" panose="02010600030101010101" pitchFamily="2" charset="-122"/>
                <a:cs typeface="宋体" panose="02010600030101010101" pitchFamily="2" charset="-122"/>
              </a:rPr>
              <a:t>视听定位工作</a:t>
            </a:r>
            <a:r>
              <a:rPr sz="2000">
                <a:latin typeface="宋体" panose="02010600030101010101" pitchFamily="2" charset="-122"/>
                <a:ea typeface="宋体" panose="02010600030101010101" pitchFamily="2" charset="-122"/>
                <a:cs typeface="宋体" panose="02010600030101010101" pitchFamily="2" charset="-122"/>
              </a:rPr>
              <a:t>取得了可喜的成果，但执行细粒度的以自我为中心的视</a:t>
            </a:r>
            <a:r>
              <a:rPr lang="zh-CN" sz="2000">
                <a:latin typeface="宋体" panose="02010600030101010101" pitchFamily="2" charset="-122"/>
                <a:ea typeface="宋体" panose="02010600030101010101" pitchFamily="2" charset="-122"/>
                <a:cs typeface="宋体" panose="02010600030101010101" pitchFamily="2" charset="-122"/>
              </a:rPr>
              <a:t>听定位</a:t>
            </a:r>
            <a:r>
              <a:rPr sz="2000">
                <a:latin typeface="宋体" panose="02010600030101010101" pitchFamily="2" charset="-122"/>
                <a:ea typeface="宋体" panose="02010600030101010101" pitchFamily="2" charset="-122"/>
                <a:cs typeface="宋体" panose="02010600030101010101" pitchFamily="2" charset="-122"/>
              </a:rPr>
              <a:t>仍然是一个有趣但具有挑战性的主题。例如，理解在第一人称记录中发出声音的对象对于机器来说是困难的。如</a:t>
            </a:r>
            <a:r>
              <a:rPr lang="zh-CN" sz="2000">
                <a:latin typeface="宋体" panose="02010600030101010101" pitchFamily="2" charset="-122"/>
                <a:ea typeface="宋体" panose="02010600030101010101" pitchFamily="2" charset="-122"/>
                <a:cs typeface="宋体" panose="02010600030101010101" pitchFamily="2" charset="-122"/>
              </a:rPr>
              <a:t>下</a:t>
            </a:r>
            <a:r>
              <a:rPr sz="2000">
                <a:latin typeface="宋体" panose="02010600030101010101" pitchFamily="2" charset="-122"/>
                <a:ea typeface="宋体" panose="02010600030101010101" pitchFamily="2" charset="-122"/>
                <a:cs typeface="宋体" panose="02010600030101010101" pitchFamily="2" charset="-122"/>
              </a:rPr>
              <a:t>图所示，佩戴者移动他/她的头部来放瓶子。由于佩戴者的自我运动，发出声音的煎锅随后会受到变形和遮挡的影响。佩戴者视野之外的人类语音也会影响机器对当前场景的理解。这个例子揭示了设计强大而健壮的以自我为中心的视频理解系统的两个重大挑战：首先，可穿戴设备的人通常会在自然环境中记录视频，其中显示了各种照明条件、对象外观和运动模式。动态视觉变化给准确的视觉感知带来了困难。其次，以自我为中心的场景通常在有限的视野内感知。常见的身体和头部运动会导致频繁的视图变化，这</a:t>
            </a:r>
            <a:r>
              <a:rPr lang="zh-CN" sz="2000">
                <a:latin typeface="宋体" panose="02010600030101010101" pitchFamily="2" charset="-122"/>
                <a:ea typeface="宋体" panose="02010600030101010101" pitchFamily="2" charset="-122"/>
                <a:cs typeface="宋体" panose="02010600030101010101" pitchFamily="2" charset="-122"/>
              </a:rPr>
              <a:t>使得</a:t>
            </a:r>
            <a:r>
              <a:rPr sz="2000">
                <a:latin typeface="宋体" panose="02010600030101010101" pitchFamily="2" charset="-122"/>
                <a:ea typeface="宋体" panose="02010600030101010101" pitchFamily="2" charset="-122"/>
                <a:cs typeface="宋体" panose="02010600030101010101" pitchFamily="2" charset="-122"/>
              </a:rPr>
              <a:t>对象变形</a:t>
            </a:r>
            <a:r>
              <a:rPr lang="zh-CN" sz="2000">
                <a:latin typeface="宋体" panose="02010600030101010101" pitchFamily="2" charset="-122"/>
                <a:ea typeface="宋体" panose="02010600030101010101" pitchFamily="2" charset="-122"/>
                <a:cs typeface="宋体" panose="02010600030101010101" pitchFamily="2" charset="-122"/>
              </a:rPr>
              <a:t>以及需要</a:t>
            </a:r>
            <a:r>
              <a:rPr sz="2000">
                <a:latin typeface="宋体" panose="02010600030101010101" pitchFamily="2" charset="-122"/>
                <a:ea typeface="宋体" panose="02010600030101010101" pitchFamily="2" charset="-122"/>
                <a:cs typeface="宋体" panose="02010600030101010101" pitchFamily="2" charset="-122"/>
              </a:rPr>
              <a:t>动态的</a:t>
            </a:r>
            <a:r>
              <a:rPr lang="zh-CN" sz="2000">
                <a:latin typeface="宋体" panose="02010600030101010101" pitchFamily="2" charset="-122"/>
                <a:ea typeface="宋体" panose="02010600030101010101" pitchFamily="2" charset="-122"/>
                <a:cs typeface="宋体" panose="02010600030101010101" pitchFamily="2" charset="-122"/>
              </a:rPr>
              <a:t>创建</a:t>
            </a:r>
            <a:r>
              <a:rPr sz="2000">
                <a:latin typeface="宋体" panose="02010600030101010101" pitchFamily="2" charset="-122"/>
                <a:ea typeface="宋体" panose="02010600030101010101" pitchFamily="2" charset="-122"/>
                <a:cs typeface="宋体" panose="02010600030101010101" pitchFamily="2" charset="-122"/>
              </a:rPr>
              <a:t>视图外内容。</a:t>
            </a:r>
            <a:endParaRPr sz="200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4"/>
          <a:stretch>
            <a:fillRect/>
          </a:stretch>
        </p:blipFill>
        <p:spPr>
          <a:xfrm>
            <a:off x="3728085" y="3787775"/>
            <a:ext cx="4735830" cy="2403475"/>
          </a:xfrm>
          <a:prstGeom prst="rect">
            <a:avLst/>
          </a:prstGeom>
        </p:spPr>
      </p:pic>
      <p:sp>
        <p:nvSpPr>
          <p:cNvPr id="8" name="文本框 7"/>
          <p:cNvSpPr txBox="1"/>
          <p:nvPr/>
        </p:nvSpPr>
        <p:spPr>
          <a:xfrm>
            <a:off x="8672830" y="5862320"/>
            <a:ext cx="42735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2861310"/>
          </a:xfrm>
          <a:prstGeom prst="rect">
            <a:avLst/>
          </a:prstGeom>
          <a:noFill/>
        </p:spPr>
        <p:txBody>
          <a:bodyPr wrap="square" rtlCol="0">
            <a:spAutoFit/>
          </a:bodyPr>
          <a:p>
            <a:r>
              <a:rPr sz="2000">
                <a:latin typeface="宋体" panose="02010600030101010101" pitchFamily="2" charset="-122"/>
                <a:ea typeface="宋体" panose="02010600030101010101" pitchFamily="2" charset="-122"/>
                <a:cs typeface="宋体" panose="02010600030101010101" pitchFamily="2" charset="-122"/>
              </a:rPr>
              <a:t>为了有效地利用以自我为中心的视频中的音频和视觉信息，一个关键问题是分析细粒度的视听关联，特别是识别哪些对象正在发出场景中的声音。在本文中，</a:t>
            </a:r>
            <a:r>
              <a:rPr lang="zh-CN" sz="2000">
                <a:latin typeface="宋体" panose="02010600030101010101" pitchFamily="2" charset="-122"/>
                <a:ea typeface="宋体" panose="02010600030101010101" pitchFamily="2" charset="-122"/>
                <a:cs typeface="宋体" panose="02010600030101010101" pitchFamily="2" charset="-122"/>
              </a:rPr>
              <a:t>作者</a:t>
            </a:r>
            <a:r>
              <a:rPr sz="2000">
                <a:latin typeface="宋体" panose="02010600030101010101" pitchFamily="2" charset="-122"/>
                <a:ea typeface="宋体" panose="02010600030101010101" pitchFamily="2" charset="-122"/>
                <a:cs typeface="宋体" panose="02010600030101010101" pitchFamily="2" charset="-122"/>
              </a:rPr>
              <a:t>探索了一种新的以自我为中心的视听目标定位任务，该任务旨在将音频与动态视觉场景相关联，并在以自我为中心的视频中定位发声对象。鉴于以自我为中心的视频的动态特性，将来自不同视点的视觉内容与从整个空间捕获的音频联系起来是非常具有挑战性的。因此，</a:t>
            </a:r>
            <a:r>
              <a:rPr lang="zh-CN" sz="2000">
                <a:latin typeface="宋体" panose="02010600030101010101" pitchFamily="2" charset="-122"/>
                <a:ea typeface="宋体" panose="02010600030101010101" pitchFamily="2" charset="-122"/>
                <a:cs typeface="宋体" panose="02010600030101010101" pitchFamily="2" charset="-122"/>
              </a:rPr>
              <a:t>作者</a:t>
            </a:r>
            <a:r>
              <a:rPr sz="2000">
                <a:latin typeface="宋体" panose="02010600030101010101" pitchFamily="2" charset="-122"/>
                <a:ea typeface="宋体" panose="02010600030101010101" pitchFamily="2" charset="-122"/>
                <a:cs typeface="宋体" panose="02010600030101010101" pitchFamily="2" charset="-122"/>
              </a:rPr>
              <a:t>开发了一个新的框架，通过整合音频来模拟以自我为中心的视频的不同特征。在该框架中，提出了一个几何感知的时间模块来显式地处理自我运动</a:t>
            </a:r>
            <a:r>
              <a:rPr lang="zh-CN" sz="2000">
                <a:latin typeface="宋体" panose="02010600030101010101" pitchFamily="2" charset="-122"/>
                <a:ea typeface="宋体" panose="02010600030101010101" pitchFamily="2" charset="-122"/>
                <a:cs typeface="宋体" panose="02010600030101010101" pitchFamily="2" charset="-122"/>
              </a:rPr>
              <a:t>，</a:t>
            </a:r>
            <a:r>
              <a:rPr sz="2000">
                <a:latin typeface="宋体" panose="02010600030101010101" pitchFamily="2" charset="-122"/>
                <a:ea typeface="宋体" panose="02010600030101010101" pitchFamily="2" charset="-122"/>
                <a:cs typeface="宋体" panose="02010600030101010101" pitchFamily="2" charset="-122"/>
              </a:rPr>
              <a:t>通过在嵌入空间中执行几何变换并对齐来自不同帧的视觉特征来减轻自我运动的影响。</a:t>
            </a:r>
            <a:r>
              <a:rPr lang="zh-CN" sz="2000">
                <a:latin typeface="宋体" panose="02010600030101010101" pitchFamily="2" charset="-122"/>
                <a:ea typeface="宋体" panose="02010600030101010101" pitchFamily="2" charset="-122"/>
                <a:cs typeface="宋体" panose="02010600030101010101" pitchFamily="2" charset="-122"/>
              </a:rPr>
              <a:t>作者还</a:t>
            </a:r>
            <a:r>
              <a:rPr sz="2000">
                <a:latin typeface="宋体" panose="02010600030101010101" pitchFamily="2" charset="-122"/>
                <a:ea typeface="宋体" panose="02010600030101010101" pitchFamily="2" charset="-122"/>
                <a:cs typeface="宋体" panose="02010600030101010101" pitchFamily="2" charset="-122"/>
              </a:rPr>
              <a:t>进一步使用对齐的特征来利用跨帧的时间上下文来学习用于定位的判别线索。此外，</a:t>
            </a:r>
            <a:r>
              <a:rPr lang="zh-CN" sz="2000">
                <a:latin typeface="宋体" panose="02010600030101010101" pitchFamily="2" charset="-122"/>
                <a:ea typeface="宋体" panose="02010600030101010101" pitchFamily="2" charset="-122"/>
                <a:cs typeface="宋体" panose="02010600030101010101" pitchFamily="2" charset="-122"/>
              </a:rPr>
              <a:t>作者</a:t>
            </a:r>
            <a:r>
              <a:rPr sz="2000">
                <a:latin typeface="宋体" panose="02010600030101010101" pitchFamily="2" charset="-122"/>
                <a:ea typeface="宋体" panose="02010600030101010101" pitchFamily="2" charset="-122"/>
                <a:cs typeface="宋体" panose="02010600030101010101" pitchFamily="2" charset="-122"/>
              </a:rPr>
              <a:t>引入了一个级联特征增强模块来处理视图外的声音。该模块有助于减轻音频噪声并提高跨模态定位鲁棒性。</a:t>
            </a:r>
            <a:endParaRPr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框架概述</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8803640" y="5961380"/>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4"/>
          <a:stretch>
            <a:fillRect/>
          </a:stretch>
        </p:blipFill>
        <p:spPr>
          <a:xfrm>
            <a:off x="405130" y="2208530"/>
            <a:ext cx="8322310" cy="4107815"/>
          </a:xfrm>
          <a:prstGeom prst="rect">
            <a:avLst/>
          </a:prstGeom>
        </p:spPr>
      </p:pic>
      <p:sp>
        <p:nvSpPr>
          <p:cNvPr id="3" name="文本框 2"/>
          <p:cNvSpPr txBox="1"/>
          <p:nvPr/>
        </p:nvSpPr>
        <p:spPr>
          <a:xfrm>
            <a:off x="415925" y="1024255"/>
            <a:ext cx="11374755" cy="1198880"/>
          </a:xfrm>
          <a:prstGeom prst="rect">
            <a:avLst/>
          </a:prstGeom>
          <a:noFill/>
        </p:spPr>
        <p:txBody>
          <a:bodyPr wrap="square" rtlCol="0">
            <a:spAutoFit/>
          </a:bodyPr>
          <a:p>
            <a:r>
              <a:rPr lang="zh-CN" altLang="en-US"/>
              <a:t>一开始，模型从视频和音频流中提取深度特征。然后，将音频和视觉特征输入到级联特征增强模块中，为两个分支注入定位线索。该模块还使用“混合分离”策略进行训练。接下来，几何感知时间建模模块</a:t>
            </a:r>
            <a:r>
              <a:rPr lang="en-US" altLang="zh-CN"/>
              <a:t>(Geometric-Aware Temporal Modeling, GATM)</a:t>
            </a:r>
            <a:r>
              <a:rPr lang="zh-CN" altLang="en-US"/>
              <a:t>利用视觉帧之间的相对几何信息并执行时间上下文聚合以获得最终的视觉特征进行定位。</a:t>
            </a:r>
            <a:endParaRPr lang="zh-CN" altLang="en-US"/>
          </a:p>
        </p:txBody>
      </p:sp>
      <p:sp>
        <p:nvSpPr>
          <p:cNvPr id="4" name="文本框 3"/>
          <p:cNvSpPr txBox="1"/>
          <p:nvPr>
            <p:custDataLst>
              <p:tags r:id="rId5"/>
            </p:custDataLst>
          </p:nvPr>
        </p:nvSpPr>
        <p:spPr>
          <a:xfrm>
            <a:off x="565150" y="6356350"/>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Feature Extraction</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4723130" y="596138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5925" y="1024255"/>
                <a:ext cx="11374755" cy="1476375"/>
              </a:xfrm>
              <a:prstGeom prst="rect">
                <a:avLst/>
              </a:prstGeom>
              <a:noFill/>
            </p:spPr>
            <p:txBody>
              <a:bodyPr wrap="square" rtlCol="0">
                <a:spAutoFit/>
              </a:bodyPr>
              <a:p>
                <a:r>
                  <a:rPr b="1"/>
                  <a:t>Visual representation</a:t>
                </a:r>
                <a:r>
                  <a:t>.</a:t>
                </a:r>
                <a:r>
                  <a:rPr lang="zh-CN"/>
                  <a:t>作者</a:t>
                </a:r>
                <a:r>
                  <a:t>使用视觉编码器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𝐸</m:t>
                        </m:r>
                      </m:e>
                      <m:sub>
                        <m:r>
                          <a:rPr lang="en-US" i="1">
                            <a:latin typeface="Cambria Math" panose="02040503050406030204" charset="0"/>
                            <a:cs typeface="Cambria Math" panose="02040503050406030204" charset="0"/>
                          </a:rPr>
                          <m:t>𝑣</m:t>
                        </m:r>
                      </m:sub>
                    </m:sSub>
                  </m:oMath>
                </a14:m>
                <a:r>
                  <a:t>从每个输入帧</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oMath>
                </a14:m>
                <a:r>
                  <a:t>中提取视觉特征图。在实现中，通过删除最终的全连接层采用了预训练的扩张 ResNet模型。随后可以得到一组特征映射</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𝑣</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𝐸</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𝐼</m:t>
                        </m:r>
                      </m:e>
                      <m:sub>
                        <m:r>
                          <a:rPr lang="en-US" i="1">
                            <a:latin typeface="Cambria Math" panose="02040503050406030204" charset="0"/>
                            <a:cs typeface="Cambria Math" panose="02040503050406030204" charset="0"/>
                          </a:rPr>
                          <m:t>𝑖</m:t>
                        </m:r>
                      </m:sub>
                    </m:sSub>
                    <m:r>
                      <a:rPr lang="en-US"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endParaRPr lang="zh-CN" altLang="en-US">
                  <a:latin typeface="Cambria Math" panose="02040503050406030204" charset="0"/>
                  <a:cs typeface="Cambria Math" panose="02040503050406030204" charset="0"/>
                </a:endParaRPr>
              </a:p>
              <a:p>
                <a:r>
                  <a:rPr lang="zh-CN" altLang="en-US">
                    <a:latin typeface="Cambria Math" panose="02040503050406030204" charset="0"/>
                    <a:cs typeface="Cambria Math" panose="02040503050406030204" charset="0"/>
                  </a:rPr>
                  <a:t>Audio representation.</a:t>
                </a:r>
                <a:r>
                  <a:rPr lang="en-US" altLang="zh-CN">
                    <a:latin typeface="Cambria Math" panose="02040503050406030204" charset="0"/>
                    <a:cs typeface="Cambria Math" panose="02040503050406030204" charset="0"/>
                  </a:rPr>
                  <a:t> 为了从输入的原始波形中提取音频表示，</a:t>
                </a:r>
                <a:r>
                  <a:rPr lang="zh-CN" altLang="en-US">
                    <a:latin typeface="Cambria Math" panose="02040503050406030204" charset="0"/>
                    <a:cs typeface="Cambria Math" panose="02040503050406030204" charset="0"/>
                  </a:rPr>
                  <a:t>作者</a:t>
                </a:r>
                <a:r>
                  <a:rPr lang="en-US" altLang="zh-CN">
                    <a:latin typeface="Cambria Math" panose="02040503050406030204" charset="0"/>
                    <a:cs typeface="Cambria Math" panose="02040503050406030204" charset="0"/>
                  </a:rPr>
                  <a:t>首先将音频流 s 转换为具有短时傅里叶变换 的幅度谱图 X。然后，通过时频 (T-F) 空间中的 CNN 编码器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𝐸</m:t>
                        </m:r>
                      </m:e>
                      <m:sub>
                        <m:r>
                          <a:rPr lang="en-US" altLang="zh-CN" i="1">
                            <a:latin typeface="Cambria Math" panose="02040503050406030204" charset="0"/>
                            <a:cs typeface="Cambria Math" panose="02040503050406030204" charset="0"/>
                          </a:rPr>
                          <m:t>𝑎</m:t>
                        </m:r>
                      </m:sub>
                    </m:sSub>
                  </m:oMath>
                </a14:m>
                <a:r>
                  <a:rPr lang="en-US" altLang="zh-CN">
                    <a:latin typeface="Cambria Math" panose="02040503050406030204" charset="0"/>
                    <a:cs typeface="Cambria Math" panose="02040503050406030204" charset="0"/>
                  </a:rPr>
                  <a:t> 提取音频特征 </a:t>
                </a:r>
                <a14:m>
                  <m:oMath xmlns:m="http://schemas.openxmlformats.org/officeDocument/2006/math">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𝐸</m:t>
                        </m:r>
                      </m:e>
                      <m:sub>
                        <m:r>
                          <a:rPr lang="en-US" altLang="zh-CN" i="1">
                            <a:latin typeface="Cambria Math" panose="02040503050406030204" charset="0"/>
                            <a:cs typeface="Cambria Math" panose="02040503050406030204" charset="0"/>
                          </a:rPr>
                          <m:t>𝑎</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15925" y="1024255"/>
                <a:ext cx="11374755" cy="1476375"/>
              </a:xfrm>
              <a:prstGeom prst="rect">
                <a:avLst/>
              </a:prstGeom>
              <a:blipFill rotWithShape="1">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631825" y="2579370"/>
            <a:ext cx="4029710" cy="3658235"/>
          </a:xfrm>
          <a:prstGeom prst="rect">
            <a:avLst/>
          </a:prstGeom>
        </p:spPr>
      </p:pic>
      <p:sp>
        <p:nvSpPr>
          <p:cNvPr id="2" name="文本框 1"/>
          <p:cNvSpPr txBox="1"/>
          <p:nvPr>
            <p:custDataLst>
              <p:tags r:id="rId6"/>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mc:AlternateContent xmlns:mc="http://schemas.openxmlformats.org/markup-compatibility/2006">
        <mc:Choice xmlns:a14="http://schemas.microsoft.com/office/drawing/2010/main" Requires="a14">
          <p:sp>
            <p:nvSpPr>
              <p:cNvPr id="5" name="文本框 4"/>
              <p:cNvSpPr txBox="1"/>
              <p:nvPr/>
            </p:nvSpPr>
            <p:spPr>
              <a:xfrm>
                <a:off x="5290185" y="2748915"/>
                <a:ext cx="6170295" cy="2893695"/>
              </a:xfrm>
              <a:prstGeom prst="rect">
                <a:avLst/>
              </a:prstGeom>
              <a:noFill/>
            </p:spPr>
            <p:txBody>
              <a:bodyPr wrap="square" rtlCol="0">
                <a:spAutoFit/>
              </a:bodyPr>
              <a:p>
                <a:r>
                  <a:rPr lang="zh-CN" altLang="en-US"/>
                  <a:t>在后续的音频分离中，采用常用的“混合分离”策略进行视听声音分离。给定当前音频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，我们从不同的视频中随机采样另一个音频流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up>
                    </m:sSup>
                  </m:oMath>
                </a14:m>
                <a:r>
                  <a:rPr lang="zh-CN" altLang="en-US"/>
                  <a:t>，并将它们混合在一起以生成输入音频混合</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𝑠</m:t>
                        </m:r>
                      </m:e>
                    </m:acc>
                  </m:oMath>
                </a14:m>
                <a:r>
                  <a:rPr lang="zh-CN" altLang="en-US"/>
                  <a:t> =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 +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up>
                    </m:sSup>
                  </m:oMath>
                </a14:m>
                <a:r>
                  <a:rPr lang="zh-CN" altLang="en-US"/>
                  <a:t>。然后我们分别为</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𝑠</m:t>
                        </m:r>
                      </m:e>
                    </m:acc>
                  </m:oMath>
                </a14:m>
                <a:r>
                  <a:rPr lang="zh-CN" altLang="en-US"/>
                  <a:t>、</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 和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up>
                    </m:sSup>
                  </m:oMath>
                </a14:m>
                <a:r>
                  <a:rPr lang="zh-CN" altLang="en-US"/>
                  <a:t> 获得幅度谱图</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𝑋</m:t>
                        </m:r>
                      </m:e>
                    </m:acc>
                  </m:oMath>
                </a14:m>
                <a:r>
                  <a:rPr lang="zh-CN" altLang="en-US"/>
                  <a:t>,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𝑋</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𝑋</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。然后将音频特征修改为 </a:t>
                </a:r>
                <a14:m>
                  <m:oMath xmlns:m="http://schemas.openxmlformats.org/officeDocument/2006/math">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𝐸</m:t>
                        </m:r>
                      </m:e>
                      <m:sub>
                        <m:r>
                          <a:rPr lang="en-US" altLang="zh-CN" i="1">
                            <a:latin typeface="Cambria Math" panose="02040503050406030204" charset="0"/>
                            <a:cs typeface="Cambria Math" panose="02040503050406030204" charset="0"/>
                          </a:rPr>
                          <m:t>𝑎</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𝑋</m:t>
                        </m:r>
                      </m:e>
                    </m:acc>
                    <m:r>
                      <a:rPr lang="en-US" altLang="zh-CN" i="1">
                        <a:latin typeface="Cambria Math" panose="02040503050406030204" charset="0"/>
                        <a:cs typeface="Cambria Math" panose="02040503050406030204" charset="0"/>
                      </a:rPr>
                      <m:t>)</m:t>
                    </m:r>
                  </m:oMath>
                </a14:m>
                <a:r>
                  <a:rPr lang="zh-CN" altLang="en-US"/>
                  <a:t>。</a:t>
                </a:r>
                <a:endParaRPr lang="zh-CN" altLang="en-US"/>
              </a:p>
              <a:p>
                <a:endParaRPr lang="zh-CN" altLang="en-US"/>
              </a:p>
              <a:p>
                <a:r>
                  <a:rPr lang="zh-CN" altLang="en-US"/>
                  <a:t>在推理过程中，作者将原始音频流作为输入：</a:t>
                </a:r>
                <a14:m>
                  <m:oMath xmlns:m="http://schemas.openxmlformats.org/officeDocument/2006/math">
                    <m:r>
                      <a:rPr lang="en-US" altLang="zh-CN" i="1">
                        <a:latin typeface="Cambria Math" panose="02040503050406030204" charset="0"/>
                        <a:cs typeface="Cambria Math" panose="02040503050406030204" charset="0"/>
                      </a:rPr>
                      <m:t>𝑠</m:t>
                    </m:r>
                  </m:oMath>
                </a14:m>
                <a:r>
                  <a:rPr lang="zh-CN" altLang="en-US"/>
                  <a:t> =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𝑠</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 和 </a:t>
                </a:r>
                <a14:m>
                  <m:oMath xmlns:m="http://schemas.openxmlformats.org/officeDocument/2006/math">
                    <m:r>
                      <a:rPr lang="en-US" altLang="zh-CN" i="1">
                        <a:latin typeface="Cambria Math" panose="02040503050406030204" charset="0"/>
                        <a:cs typeface="Cambria Math" panose="02040503050406030204" charset="0"/>
                      </a:rPr>
                      <m:t>𝑋</m:t>
                    </m:r>
                  </m:oMath>
                </a14:m>
                <a:r>
                  <a:rPr lang="zh-CN" altLang="en-US"/>
                  <a:t> = </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𝑋</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sup>
                    </m:sSup>
                  </m:oMath>
                </a14:m>
                <a:r>
                  <a:rPr lang="zh-CN" altLang="en-US"/>
                  <a:t> 以提取视觉相关的音频表示。请注意，音频特征是 </a:t>
                </a:r>
                <a14:m>
                  <m:oMath xmlns:m="http://schemas.openxmlformats.org/officeDocument/2006/math">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𝐸</m:t>
                        </m:r>
                      </m:e>
                      <m:sub>
                        <m:r>
                          <a:rPr lang="en-US" altLang="zh-CN" i="1">
                            <a:latin typeface="Cambria Math" panose="02040503050406030204" charset="0"/>
                            <a:cs typeface="Cambria Math" panose="02040503050406030204" charset="0"/>
                          </a:rPr>
                          <m:t>𝑎</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oMath>
                </a14:m>
                <a:r>
                  <a:rPr lang="zh-CN" altLang="en-US"/>
                  <a:t>。</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5290185" y="2748915"/>
                <a:ext cx="6170295" cy="289369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Cascaded Feature Enhancement</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3896360" y="583311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415925" y="1024255"/>
                <a:ext cx="11374755" cy="2604135"/>
              </a:xfrm>
              <a:prstGeom prst="rect">
                <a:avLst/>
              </a:prstGeom>
              <a:noFill/>
            </p:spPr>
            <p:txBody>
              <a:bodyPr wrap="square" rtlCol="0">
                <a:spAutoFit/>
              </a:bodyPr>
              <a:p>
                <a:r>
                  <a:t>由于以自我为中心的视频和有限的视图变化</a:t>
                </a:r>
                <a:r>
                  <a:rPr lang="zh-CN"/>
                  <a:t>是</a:t>
                </a:r>
                <a:r>
                  <a:t>恒定</a:t>
                </a:r>
                <a:r>
                  <a:rPr lang="zh-CN"/>
                  <a:t>的</a:t>
                </a:r>
                <a:r>
                  <a:t>，混合</a:t>
                </a:r>
                <a14:m>
                  <m:oMath xmlns:m="http://schemas.openxmlformats.org/officeDocument/2006/math">
                    <m:r>
                      <a:rPr lang="en-US" i="1">
                        <a:latin typeface="Cambria Math" panose="02040503050406030204" charset="0"/>
                        <a:cs typeface="Cambria Math" panose="02040503050406030204" charset="0"/>
                      </a:rPr>
                      <m:t>𝑠</m:t>
                    </m:r>
                  </m:oMath>
                </a14:m>
                <a:r>
                  <a:t>中的声源</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𝑠</m:t>
                        </m:r>
                      </m:e>
                      <m:sub>
                        <m:r>
                          <a:rPr lang="en-US" i="1">
                            <a:latin typeface="Cambria Math" panose="02040503050406030204" charset="0"/>
                            <a:cs typeface="Cambria Math" panose="02040503050406030204" charset="0"/>
                          </a:rPr>
                          <m:t>𝑛</m:t>
                        </m:r>
                      </m:sub>
                    </m:sSub>
                  </m:oMath>
                </a14:m>
                <a:r>
                  <a:t>可能超出视图。当视听关联不精确时，这对视觉定位声源</a:t>
                </a:r>
                <a:r>
                  <a:rPr lang="zh-CN"/>
                  <a:t>以及</a:t>
                </a:r>
                <a:r>
                  <a:t>性能提出了挑战。为了解决这个问题，</a:t>
                </a:r>
                <a:r>
                  <a:rPr lang="zh-CN"/>
                  <a:t>作者</a:t>
                </a:r>
                <a:r>
                  <a:t>以级联方式更新特征。首先迫使网络使用视觉引导从混合</a:t>
                </a:r>
                <a14:m>
                  <m:oMath xmlns:m="http://schemas.openxmlformats.org/officeDocument/2006/math">
                    <m:r>
                      <a:rPr lang="en-US" i="1">
                        <a:latin typeface="Cambria Math" panose="02040503050406030204" charset="0"/>
                        <a:cs typeface="Cambria Math" panose="02040503050406030204" charset="0"/>
                      </a:rPr>
                      <m:t>𝑠</m:t>
                    </m:r>
                  </m:oMath>
                </a14:m>
                <a:r>
                  <a:t>中学习分离的音频表示。然后使用解开的音频表示来注入具有更多定位线索的视觉特征。</a:t>
                </a:r>
              </a:p>
              <a:p/>
              <a:p>
                <a:r>
                  <a:rPr lang="zh-CN"/>
                  <a:t>作者</a:t>
                </a:r>
                <a:r>
                  <a:t>将音频解缠结网络定义为网络 </a:t>
                </a:r>
                <a14:m>
                  <m:oMath xmlns:m="http://schemas.openxmlformats.org/officeDocument/2006/math">
                    <m:r>
                      <a:rPr lang="en-US" i="1">
                        <a:latin typeface="Cambria Math" panose="02040503050406030204" charset="0"/>
                        <a:cs typeface="Cambria Math" panose="02040503050406030204" charset="0"/>
                      </a:rPr>
                      <m:t>𝑓</m:t>
                    </m:r>
                    <m:r>
                      <a:rPr lang="en-US" i="1">
                        <a:latin typeface="Cambria Math" panose="02040503050406030204" charset="0"/>
                        <a:cs typeface="Cambria Math" panose="02040503050406030204" charset="0"/>
                      </a:rPr>
                      <m:t>(·)</m:t>
                    </m:r>
                  </m:oMath>
                </a14:m>
                <a:r>
                  <a:t>，它产生解开的音频特征 </a:t>
                </a:r>
                <a14:m>
                  <m:oMath xmlns:m="http://schemas.openxmlformats.org/officeDocument/2006/math">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r>
                      <a:rPr lang="en-US" i="1">
                        <a:latin typeface="Cambria Math" panose="02040503050406030204" charset="0"/>
                        <a:cs typeface="Cambria Math" panose="02040503050406030204" charset="0"/>
                      </a:rPr>
                      <m:t>∈ </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𝑐</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ℎ</m:t>
                            </m:r>
                          </m:e>
                          <m:sub>
                            <m:r>
                              <a:rPr lang="en-US" i="1">
                                <a:latin typeface="Cambria Math" panose="02040503050406030204" charset="0"/>
                                <a:cs typeface="Cambria Math" panose="02040503050406030204" charset="0"/>
                              </a:rPr>
                              <m:t>𝑎</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𝑤</m:t>
                            </m:r>
                          </m:e>
                          <m:sub>
                            <m:r>
                              <a:rPr lang="en-US" i="1">
                                <a:latin typeface="Cambria Math" panose="02040503050406030204" charset="0"/>
                                <a:cs typeface="Cambria Math" panose="02040503050406030204" charset="0"/>
                              </a:rPr>
                              <m:t>𝑎</m:t>
                            </m:r>
                          </m:sub>
                        </m:sSub>
                      </m:sup>
                    </m:sSup>
                  </m:oMath>
                </a14:m>
                <a:r>
                  <a:t>。在这个网络中，</a:t>
                </a:r>
                <a:r>
                  <a:rPr lang="zh-CN"/>
                  <a:t>作者</a:t>
                </a:r>
                <a:r>
                  <a:t>希望将视觉内容与音频表示相关联，在嵌入空间中执行解缠结。具体来说，首先在每个</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𝑣</m:t>
                        </m:r>
                      </m:e>
                      <m:sub>
                        <m:r>
                          <a:rPr lang="en-US" i="1">
                            <a:latin typeface="Cambria Math" panose="02040503050406030204" charset="0"/>
                            <a:cs typeface="Cambria Math" panose="02040503050406030204" charset="0"/>
                          </a:rPr>
                          <m:t>𝑖</m:t>
                        </m:r>
                      </m:sub>
                    </m:sSub>
                  </m:oMath>
                </a14:m>
                <a:r>
                  <a:t>上应用空间平均池化，沿时间轴进行时间最大池化，得到视觉特征向量</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𝑔</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r>
                          <a:rPr lang="en-US" i="1">
                            <a:latin typeface="Cambria Math" panose="02040503050406030204" charset="0"/>
                            <a:cs typeface="Cambria Math" panose="02040503050406030204" charset="0"/>
                          </a:rPr>
                          <m:t>𝑐</m:t>
                        </m:r>
                      </m:sup>
                    </m:sSup>
                  </m:oMath>
                </a14:m>
                <a:r>
                  <a:t>。然后复制视觉特征向量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ℎ</m:t>
                        </m:r>
                      </m:e>
                      <m:sub>
                        <m:r>
                          <a:rPr lang="en-US" i="1">
                            <a:latin typeface="Cambria Math" panose="02040503050406030204" charset="0"/>
                            <a:cs typeface="Cambria Math" panose="02040503050406030204" charset="0"/>
                          </a:rPr>
                          <m:t>𝑎</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𝑤</m:t>
                        </m:r>
                      </m:e>
                      <m:sub>
                        <m:r>
                          <a:rPr lang="en-US" i="1">
                            <a:latin typeface="Cambria Math" panose="02040503050406030204" charset="0"/>
                            <a:cs typeface="Cambria Math" panose="02040503050406030204" charset="0"/>
                          </a:rPr>
                          <m:t>𝑎</m:t>
                        </m:r>
                      </m:sub>
                    </m:sSub>
                  </m:oMath>
                </a14:m>
                <a:r>
                  <a:t>次并将它们平铺以匹配 </a:t>
                </a:r>
                <a14:m>
                  <m:oMath xmlns:m="http://schemas.openxmlformats.org/officeDocument/2006/math">
                    <m:r>
                      <a:rPr lang="en-US" i="1">
                        <a:latin typeface="Cambria Math" panose="02040503050406030204" charset="0"/>
                        <a:cs typeface="Cambria Math" panose="02040503050406030204" charset="0"/>
                      </a:rPr>
                      <m:t>𝑎</m:t>
                    </m:r>
                  </m:oMath>
                </a14:m>
                <a:r>
                  <a:t> 的大小。</a:t>
                </a:r>
                <a:r>
                  <a:rPr lang="zh-CN"/>
                  <a:t>最后</a:t>
                </a:r>
                <a:r>
                  <a:t>将视觉和音频特征图沿通道维度连接起来，并将它们输入到网络中。因此，音频特征解纠缠可以表述为:</a:t>
                </a:r>
              </a:p>
            </p:txBody>
          </p:sp>
        </mc:Choice>
        <mc:Fallback>
          <p:sp>
            <p:nvSpPr>
              <p:cNvPr id="3" name="文本框 2"/>
              <p:cNvSpPr txBox="1">
                <a:spLocks noRot="1" noChangeAspect="1" noMove="1" noResize="1" noEditPoints="1" noAdjustHandles="1" noChangeArrowheads="1" noChangeShapeType="1" noTextEdit="1"/>
              </p:cNvSpPr>
              <p:nvPr/>
            </p:nvSpPr>
            <p:spPr>
              <a:xfrm>
                <a:off x="415925" y="1024255"/>
                <a:ext cx="11374755" cy="2604135"/>
              </a:xfrm>
              <a:prstGeom prst="rect">
                <a:avLst/>
              </a:prstGeom>
              <a:blipFill rotWithShape="1">
                <a:blip r:embed="rId4"/>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4417695" y="3529965"/>
            <a:ext cx="3371850" cy="419100"/>
          </a:xfrm>
          <a:prstGeom prst="rect">
            <a:avLst/>
          </a:prstGeom>
        </p:spPr>
      </p:pic>
      <p:pic>
        <p:nvPicPr>
          <p:cNvPr id="5" name="图片 4"/>
          <p:cNvPicPr>
            <a:picLocks noChangeAspect="1"/>
          </p:cNvPicPr>
          <p:nvPr/>
        </p:nvPicPr>
        <p:blipFill>
          <a:blip r:embed="rId6"/>
          <a:stretch>
            <a:fillRect/>
          </a:stretch>
        </p:blipFill>
        <p:spPr>
          <a:xfrm>
            <a:off x="829310" y="3612515"/>
            <a:ext cx="2882900" cy="2496185"/>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8292465" y="4261485"/>
                <a:ext cx="3220720" cy="1198880"/>
              </a:xfrm>
              <a:prstGeom prst="rect">
                <a:avLst/>
              </a:prstGeom>
              <a:noFill/>
            </p:spPr>
            <p:txBody>
              <a:bodyPr wrap="square" rtlCol="0">
                <a:spAutoFit/>
              </a:bodyPr>
              <a:p>
                <a:r>
                  <a:rPr lang="zh-CN" altLang="en-US"/>
                  <a:t>在实践中，作者实现了融合两个 1x1 卷积层的解缠结网络。音频特征 </a:t>
                </a:r>
                <a14:m>
                  <m:oMath xmlns:m="http://schemas.openxmlformats.org/officeDocument/2006/math">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oMath>
                </a14:m>
                <a:r>
                  <a:rPr lang="en-US" altLang="zh-CN"/>
                  <a:t> </a:t>
                </a:r>
                <a:r>
                  <a:rPr lang="zh-CN" altLang="en-US"/>
                  <a:t>将用于分离掩码和发声对象定位图生成。</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8292465" y="4261485"/>
                <a:ext cx="3220720" cy="1198880"/>
              </a:xfrm>
              <a:prstGeom prst="rect">
                <a:avLst/>
              </a:prstGeom>
              <a:blipFill rotWithShape="1">
                <a:blip r:embed="rId7"/>
                <a:stretch>
                  <a:fillRect/>
                </a:stretch>
              </a:blipFill>
            </p:spPr>
            <p:txBody>
              <a:bodyPr/>
              <a:lstStyle/>
              <a:p>
                <a:r>
                  <a:rPr lang="zh-CN" altLang="en-US">
                    <a:noFill/>
                  </a:rPr>
                  <a:t> </a:t>
                </a:r>
              </a:p>
            </p:txBody>
          </p:sp>
        </mc:Fallback>
      </mc:AlternateContent>
      <p:sp>
        <p:nvSpPr>
          <p:cNvPr id="4" name="文本框 3"/>
          <p:cNvSpPr txBox="1"/>
          <p:nvPr>
            <p:custDataLst>
              <p:tags r:id="rId8"/>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Cascaded Feature Enhancement</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6462395" y="575881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3" name="文本框 2"/>
              <p:cNvSpPr txBox="1"/>
              <p:nvPr/>
            </p:nvSpPr>
            <p:spPr>
              <a:xfrm>
                <a:off x="363220" y="958215"/>
                <a:ext cx="11374755" cy="974725"/>
              </a:xfrm>
              <a:prstGeom prst="rect">
                <a:avLst/>
              </a:prstGeom>
              <a:noFill/>
            </p:spPr>
            <p:txBody>
              <a:bodyPr wrap="square" rtlCol="0">
                <a:spAutoFit/>
              </a:bodyPr>
              <a:p>
                <a:r>
                  <a:rPr sz="2000" b="1"/>
                  <a:t>Disentanglement through sound source separation.</a:t>
                </a:r>
                <a:endParaRPr b="1"/>
              </a:p>
              <a:p>
                <a:r>
                  <a:t>为了分离可见声音，在解缠结网络之后添加了一个音频解码器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𝐷</m:t>
                        </m:r>
                      </m:e>
                      <m:sub>
                        <m:r>
                          <a:rPr lang="en-US" i="1">
                            <a:latin typeface="Cambria Math" panose="02040503050406030204" charset="0"/>
                            <a:cs typeface="Cambria Math" panose="02040503050406030204" charset="0"/>
                          </a:rPr>
                          <m:t>𝑎</m:t>
                        </m:r>
                      </m:sub>
                    </m:sSub>
                  </m:oMath>
                </a14:m>
                <a:r>
                  <a:t>，以输出二进制掩码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𝑝𝑟𝑒𝑑</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𝐷</m:t>
                        </m:r>
                      </m:e>
                      <m:sub>
                        <m:r>
                          <a:rPr lang="en-US" i="1">
                            <a:latin typeface="Cambria Math" panose="02040503050406030204" charset="0"/>
                            <a:cs typeface="Cambria Math" panose="02040503050406030204" charset="0"/>
                          </a:rPr>
                          <m:t>𝑎</m:t>
                        </m:r>
                      </m:sub>
                    </m:sSub>
                    <m:r>
                      <a:rPr lang="en-US" i="1">
                        <a:latin typeface="Cambria Math" panose="02040503050406030204" charset="0"/>
                        <a:cs typeface="Cambria Math" panose="02040503050406030204" charset="0"/>
                      </a:rPr>
                      <m:t>(</m:t>
                    </m:r>
                    <m:acc>
                      <m:accPr>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𝑎</m:t>
                        </m:r>
                      </m:e>
                    </m:acc>
                    <m:r>
                      <a:rPr lang="en-US" i="1">
                        <a:latin typeface="Cambria Math" panose="02040503050406030204" charset="0"/>
                        <a:cs typeface="Cambria Math" panose="02040503050406030204" charset="0"/>
                      </a:rPr>
                      <m:t>)</m:t>
                    </m:r>
                  </m:oMath>
                </a14:m>
                <a:r>
                  <a:t>。</a:t>
                </a:r>
                <a:r>
                  <a:rPr lang="zh-CN"/>
                  <a:t>真值</a:t>
                </a:r>
                <a:r>
                  <a:t>分离掩码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𝑔𝑡</m:t>
                        </m:r>
                      </m:sub>
                    </m:sSub>
                  </m:oMath>
                </a14:m>
                <a:r>
                  <a:t> 可以通过确定原始输入声音是否在 T-F 空间中的位置 (u, v) 中占主导地位来计算：</a:t>
                </a:r>
              </a:p>
            </p:txBody>
          </p:sp>
        </mc:Choice>
        <mc:Fallback>
          <p:sp>
            <p:nvSpPr>
              <p:cNvPr id="3" name="文本框 2"/>
              <p:cNvSpPr txBox="1">
                <a:spLocks noRot="1" noChangeAspect="1" noMove="1" noResize="1" noEditPoints="1" noAdjustHandles="1" noChangeArrowheads="1" noChangeShapeType="1" noTextEdit="1"/>
              </p:cNvSpPr>
              <p:nvPr/>
            </p:nvSpPr>
            <p:spPr>
              <a:xfrm>
                <a:off x="363220" y="958215"/>
                <a:ext cx="11374755" cy="974725"/>
              </a:xfrm>
              <a:prstGeom prst="rect">
                <a:avLst/>
              </a:prstGeom>
              <a:blipFill rotWithShape="1">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4193540" y="1938020"/>
            <a:ext cx="3714750" cy="4445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352425" y="2469515"/>
                <a:ext cx="11026140" cy="368300"/>
              </a:xfrm>
              <a:prstGeom prst="rect">
                <a:avLst/>
              </a:prstGeom>
              <a:noFill/>
            </p:spPr>
            <p:txBody>
              <a:bodyPr wrap="square" rtlCol="0">
                <a:spAutoFit/>
              </a:bodyPr>
              <a:p>
                <a:r>
                  <a:rPr lang="zh-CN" altLang="en-US"/>
                  <a:t>为了训练</a:t>
                </a:r>
                <a:r>
                  <a:rPr lang="zh-CN" altLang="en-US"/>
                  <a:t>音频分离</a:t>
                </a:r>
                <a:r>
                  <a:rPr lang="zh-CN" altLang="en-US"/>
                  <a:t>器，将预测掩码和真实掩码之间的</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zh-CN" altLang="en-US">
                            <a:latin typeface="Cambria Math" panose="02040503050406030204" charset="0"/>
                            <a:sym typeface="+mn-ea"/>
                          </a:rPr>
                          <m:t>ℓ</m:t>
                        </m:r>
                      </m:e>
                      <m:sub>
                        <m:r>
                          <a:rPr lang="en-US" altLang="zh-CN" i="1">
                            <a:latin typeface="Cambria Math" panose="02040503050406030204" charset="0"/>
                            <a:cs typeface="Cambria Math" panose="02040503050406030204" charset="0"/>
                          </a:rPr>
                          <m:t>2</m:t>
                        </m:r>
                      </m:sub>
                    </m:sSub>
                  </m:oMath>
                </a14:m>
                <a:r>
                  <a:rPr lang="zh-CN" altLang="en-US"/>
                  <a:t>距离最小化为解纠缠学习目标:</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352425" y="2469515"/>
                <a:ext cx="11026140" cy="368300"/>
              </a:xfrm>
              <a:prstGeom prst="rect">
                <a:avLst/>
              </a:prstGeom>
              <a:blipFill rotWithShape="1">
                <a:blip r:embed="rId6"/>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7"/>
          <a:stretch>
            <a:fillRect/>
          </a:stretch>
        </p:blipFill>
        <p:spPr>
          <a:xfrm>
            <a:off x="4799965" y="2924810"/>
            <a:ext cx="2501900" cy="368300"/>
          </a:xfrm>
          <a:prstGeom prst="rect">
            <a:avLst/>
          </a:prstGeom>
        </p:spPr>
      </p:pic>
      <p:pic>
        <p:nvPicPr>
          <p:cNvPr id="13" name="图片 12"/>
          <p:cNvPicPr>
            <a:picLocks noChangeAspect="1"/>
          </p:cNvPicPr>
          <p:nvPr/>
        </p:nvPicPr>
        <p:blipFill>
          <a:blip r:embed="rId8"/>
          <a:stretch>
            <a:fillRect/>
          </a:stretch>
        </p:blipFill>
        <p:spPr>
          <a:xfrm>
            <a:off x="610235" y="3420110"/>
            <a:ext cx="5690870" cy="2835910"/>
          </a:xfrm>
          <a:prstGeom prst="rect">
            <a:avLst/>
          </a:prstGeom>
        </p:spPr>
      </p:pic>
      <p:sp>
        <p:nvSpPr>
          <p:cNvPr id="2" name="文本框 1"/>
          <p:cNvSpPr txBox="1"/>
          <p:nvPr>
            <p:custDataLst>
              <p:tags r:id="rId9"/>
            </p:custDataLst>
          </p:nvPr>
        </p:nvSpPr>
        <p:spPr>
          <a:xfrm>
            <a:off x="405130" y="6316345"/>
            <a:ext cx="11381105" cy="233680"/>
          </a:xfrm>
          <a:prstGeom prst="rect">
            <a:avLst/>
          </a:prstGeom>
          <a:noFill/>
        </p:spPr>
        <p:txBody>
          <a:bodyPr wrap="square" rtlCol="0">
            <a:noAutofit/>
          </a:bodyPr>
          <a:p>
            <a:r>
              <a:rPr lang="en-US" altLang="zh-CN" sz="1200"/>
              <a:t>[1]</a:t>
            </a:r>
            <a:r>
              <a:rPr sz="1200" dirty="0">
                <a:solidFill>
                  <a:schemeClr val="tx1"/>
                </a:solidFill>
                <a:latin typeface="+mn-ea"/>
                <a:sym typeface="+mn-ea"/>
              </a:rPr>
              <a:t>Chao Huang, Yapeng Tian, Anurag Kumar, Chenliang Xu</a:t>
            </a:r>
            <a:r>
              <a:rPr lang="zh-CN" altLang="en-US" sz="1200"/>
              <a:t>, "</a:t>
            </a:r>
            <a:r>
              <a:rPr sz="1200"/>
              <a:t>Egocentric Audio-Visual</a:t>
            </a:r>
            <a:r>
              <a:rPr lang="en-US" sz="1200"/>
              <a:t> </a:t>
            </a:r>
            <a:r>
              <a:rPr sz="1200"/>
              <a:t>Object Localization</a:t>
            </a:r>
            <a:r>
              <a:rPr lang="zh-CN" altLang="en-US" sz="1200"/>
              <a:t>" in </a:t>
            </a:r>
            <a:r>
              <a:rPr lang="en-US" altLang="zh-CN" sz="1200"/>
              <a:t>CVPR</a:t>
            </a:r>
            <a:r>
              <a:rPr lang="zh-CN" altLang="en-US" sz="1200"/>
              <a:t>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commondata" val="eyJoZGlkIjoiYTYwNTVhZmFhMDEzZTQwMzQ5NjVkODkyZDQ5Nzk2YzA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7045</Words>
  <Application>WPS 演示</Application>
  <PresentationFormat>宽屏</PresentationFormat>
  <Paragraphs>196</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OPPOSans 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76</cp:revision>
  <dcterms:created xsi:type="dcterms:W3CDTF">2023-08-17T12:45:00Z</dcterms:created>
  <dcterms:modified xsi:type="dcterms:W3CDTF">2024-01-19T09:00:59Z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2052-11.8.2.11718</vt:lpwstr>
  </property>
</Properties>
</file>